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ECE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1.png"/><Relationship Id="rId4" Type="http://schemas.openxmlformats.org/officeDocument/2006/relationships/image" Target="../media/image-4-2.svg"/><Relationship Id="rId5" Type="http://schemas.openxmlformats.org/officeDocument/2006/relationships/image" Target="../media/image-4-1.png"/><Relationship Id="rId6" Type="http://schemas.openxmlformats.org/officeDocument/2006/relationships/image" Target="../media/image-4-2.svg"/><Relationship Id="rId7" Type="http://schemas.openxmlformats.org/officeDocument/2006/relationships/image" Target="../media/image-4-1.png"/><Relationship Id="rId8" Type="http://schemas.openxmlformats.org/officeDocument/2006/relationships/image" Target="../media/image-4-2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2.png"/><Relationship Id="rId5" Type="http://schemas.openxmlformats.org/officeDocument/2006/relationships/image" Target="../media/image-9-3.svg"/><Relationship Id="rId6" Type="http://schemas.openxmlformats.org/officeDocument/2006/relationships/image" Target="../media/image-9-2.png"/><Relationship Id="rId7" Type="http://schemas.openxmlformats.org/officeDocument/2006/relationships/image" Target="../media/image-9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image" Target="../media/image-10-6.png"/><Relationship Id="rId7" Type="http://schemas.openxmlformats.org/officeDocument/2006/relationships/image" Target="../media/image-10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56595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एंटोनियो ग्राम्शी: मार्क्सवादी दर्शन का नया आयाम</a:t>
            </a:r>
            <a:endParaRPr lang="hi-IN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401012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विचार ही सबसे शक्तिशाली हथियार है — जेल की दीवारों के पार भी।</a:t>
            </a:r>
            <a:endParaRPr lang="hi-IN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1654175"/>
            <a:ext cx="597084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4746605" y="1713563"/>
            <a:ext cx="97986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परिचय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037519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जेल की कोठरी से विश्व-दृष्टि</a:t>
            </a:r>
            <a:endParaRPr lang="hi-IN" sz="3700" dirty="0"/>
          </a:p>
        </p:txBody>
      </p:sp>
      <p:sp>
        <p:nvSpPr>
          <p:cNvPr id="6" name="Shape 3"/>
          <p:cNvSpPr/>
          <p:nvPr/>
        </p:nvSpPr>
        <p:spPr>
          <a:xfrm>
            <a:off x="4633201" y="282019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704091" y="285561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247449" y="2885083"/>
            <a:ext cx="27192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1891–1937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5247449" y="3369370"/>
            <a:ext cx="27192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इतालवी मार्क्सवादी विचारक, दार्शनिक और राजनीतिक रणनीतिकार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8202903" y="282019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73793" y="285561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8817151" y="2885083"/>
            <a:ext cx="27193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11 वर्ष कैद</a:t>
            </a:r>
            <a:endParaRPr lang="hi-IN" sz="1850" dirty="0"/>
          </a:p>
        </p:txBody>
      </p:sp>
      <p:sp>
        <p:nvSpPr>
          <p:cNvPr id="13" name="Text 10"/>
          <p:cNvSpPr/>
          <p:nvPr/>
        </p:nvSpPr>
        <p:spPr>
          <a:xfrm>
            <a:off x="8817151" y="3369370"/>
            <a:ext cx="27193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मुसोलिनी के फासीवादी शासन में बंदी — मगर विचारों को नहीं रोका जा सका</a:t>
            </a:r>
            <a:endParaRPr lang="hi-IN" sz="1450" dirty="0"/>
          </a:p>
        </p:txBody>
      </p:sp>
      <p:sp>
        <p:nvSpPr>
          <p:cNvPr id="14" name="Shape 11"/>
          <p:cNvSpPr/>
          <p:nvPr/>
        </p:nvSpPr>
        <p:spPr>
          <a:xfrm>
            <a:off x="4633201" y="435223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704091" y="438765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5247449" y="4417120"/>
            <a:ext cx="62890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प्रिजन नोटबुक्स</a:t>
            </a:r>
            <a:endParaRPr lang="hi-IN" sz="1850" dirty="0"/>
          </a:p>
        </p:txBody>
      </p:sp>
      <p:sp>
        <p:nvSpPr>
          <p:cNvPr id="17" name="Text 14"/>
          <p:cNvSpPr/>
          <p:nvPr/>
        </p:nvSpPr>
        <p:spPr>
          <a:xfrm>
            <a:off x="5247449" y="4901406"/>
            <a:ext cx="628902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कारावास में रचित ऐतिहासिक जेल डायरी — आधुनिक राजनीतिक सिद्धांत की आधारशिला</a:t>
            </a:r>
            <a:endParaRPr lang="hi-I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1412677"/>
            <a:ext cx="1112810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774879" y="1472065"/>
            <a:ext cx="149558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वैचारिक योगदान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179602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आर्थिक निर्धारणवाद को चुनौती</a:t>
            </a:r>
            <a:endParaRPr lang="hi-IN" sz="3700" dirty="0"/>
          </a:p>
        </p:txBody>
      </p:sp>
      <p:sp>
        <p:nvSpPr>
          <p:cNvPr id="6" name="Shape 3"/>
          <p:cNvSpPr/>
          <p:nvPr/>
        </p:nvSpPr>
        <p:spPr>
          <a:xfrm>
            <a:off x="661475" y="2649538"/>
            <a:ext cx="6296860" cy="2795786"/>
          </a:xfrm>
          <a:prstGeom prst="roundRect">
            <a:avLst>
              <a:gd name="adj" fmla="val 284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67825" y="2655888"/>
            <a:ext cx="3142080" cy="1693962"/>
          </a:xfrm>
          <a:custGeom>
            <a:avLst/>
            <a:gdLst/>
            <a:ahLst/>
            <a:cxnLst/>
            <a:rect l="l" t="t" r="r" b="b"/>
            <a:pathLst>
              <a:path w="3142080" h="1693962">
                <a:moveTo>
                  <a:pt x="66156" y="0"/>
                </a:moveTo>
                <a:lnTo>
                  <a:pt x="3142080" y="0"/>
                </a:lnTo>
                <a:lnTo>
                  <a:pt x="3142080" y="1693962"/>
                </a:lnTo>
                <a:lnTo>
                  <a:pt x="0" y="1693962"/>
                </a:lnTo>
                <a:lnTo>
                  <a:pt x="0" y="66158"/>
                </a:lnTo>
                <a:arcTo hR="66158" wR="66156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8" name="Text 5"/>
          <p:cNvSpPr/>
          <p:nvPr/>
        </p:nvSpPr>
        <p:spPr>
          <a:xfrm>
            <a:off x="856832" y="2844899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पारंपरिक मार्क्सवाद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56832" y="3253581"/>
            <a:ext cx="276406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अर्थव्यवस्था ही सामाजिक परिवर्तन का एकमात्र आधार है — बाकी सब उसका प्रतिबिंब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3809905" y="2655888"/>
            <a:ext cx="3142080" cy="1693962"/>
          </a:xfrm>
          <a:custGeom>
            <a:avLst/>
            <a:gdLst/>
            <a:ahLst/>
            <a:cxnLst/>
            <a:rect l="l" t="t" r="r" b="b"/>
            <a:pathLst>
              <a:path w="3142080" h="1693962">
                <a:moveTo>
                  <a:pt x="0" y="0"/>
                </a:moveTo>
                <a:lnTo>
                  <a:pt x="3075924" y="0"/>
                </a:lnTo>
                <a:arcTo hR="66158" wR="66156" stAng="16200000" swAng="5400000"/>
                <a:lnTo>
                  <a:pt x="3142080" y="1693962"/>
                </a:lnTo>
                <a:lnTo>
                  <a:pt x="0" y="1693962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1" name="Shape 8"/>
          <p:cNvSpPr/>
          <p:nvPr/>
        </p:nvSpPr>
        <p:spPr>
          <a:xfrm>
            <a:off x="3809905" y="2655888"/>
            <a:ext cx="25399" cy="1693962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2" name="Text 9"/>
          <p:cNvSpPr/>
          <p:nvPr/>
        </p:nvSpPr>
        <p:spPr>
          <a:xfrm>
            <a:off x="3998912" y="2844899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ग्राम्शी का तर्क</a:t>
            </a:r>
            <a:endParaRPr lang="hi-IN" sz="1850" dirty="0"/>
          </a:p>
        </p:txBody>
      </p:sp>
      <p:sp>
        <p:nvSpPr>
          <p:cNvPr id="13" name="Text 10"/>
          <p:cNvSpPr/>
          <p:nvPr/>
        </p:nvSpPr>
        <p:spPr>
          <a:xfrm>
            <a:off x="3998912" y="3253581"/>
            <a:ext cx="276406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संस्कृति, विचारधारा और नागरिक समाज भी समान रूप से शक्तिशाली हैं</a:t>
            </a:r>
            <a:endParaRPr lang="hi-IN" sz="1450" dirty="0"/>
          </a:p>
        </p:txBody>
      </p:sp>
      <p:sp>
        <p:nvSpPr>
          <p:cNvPr id="14" name="Shape 11"/>
          <p:cNvSpPr/>
          <p:nvPr/>
        </p:nvSpPr>
        <p:spPr>
          <a:xfrm>
            <a:off x="667825" y="4349849"/>
            <a:ext cx="6284160" cy="1089124"/>
          </a:xfrm>
          <a:custGeom>
            <a:avLst/>
            <a:gdLst/>
            <a:ahLst/>
            <a:cxnLst/>
            <a:rect l="l" t="t" r="r" b="b"/>
            <a:pathLst>
              <a:path w="6284160" h="1089124">
                <a:moveTo>
                  <a:pt x="0" y="0"/>
                </a:moveTo>
                <a:lnTo>
                  <a:pt x="6284160" y="0"/>
                </a:lnTo>
                <a:lnTo>
                  <a:pt x="6284160" y="1022966"/>
                </a:lnTo>
                <a:arcTo hR="66158" wR="66156" stAng="0" swAng="5400000"/>
                <a:lnTo>
                  <a:pt x="66156" y="1089124"/>
                </a:lnTo>
                <a:arcTo hR="66158" wR="66156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5" name="Shape 12"/>
          <p:cNvSpPr/>
          <p:nvPr/>
        </p:nvSpPr>
        <p:spPr>
          <a:xfrm>
            <a:off x="667825" y="4349849"/>
            <a:ext cx="6284160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6" name="Text 13"/>
          <p:cNvSpPr/>
          <p:nvPr/>
        </p:nvSpPr>
        <p:spPr>
          <a:xfrm>
            <a:off x="856832" y="4538861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मूल अंतर्दृष्टि</a:t>
            </a:r>
            <a:endParaRPr lang="hi-IN" sz="1850" dirty="0"/>
          </a:p>
        </p:txBody>
      </p:sp>
      <p:sp>
        <p:nvSpPr>
          <p:cNvPr id="17" name="Text 14"/>
          <p:cNvSpPr/>
          <p:nvPr/>
        </p:nvSpPr>
        <p:spPr>
          <a:xfrm>
            <a:off x="856832" y="4947543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सत्ता केवल बल से नहीं, विचारों की स्वीकृति से टिकी और चलती है</a:t>
            </a:r>
            <a:endParaRPr lang="hi-IN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85441"/>
            <a:ext cx="1126502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044829"/>
            <a:ext cx="150927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केंद्रीय अवधारणा</a:t>
            </a:r>
            <a:endParaRPr lang="hi-I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36878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सांस्कृतिक आधिपत्य 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3700" i="1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(Cultural Hegemony)</a:t>
            </a:r>
            <a:endParaRPr lang="hi-IN" sz="3700" dirty="0"/>
          </a:p>
        </p:txBody>
      </p:sp>
      <p:sp>
        <p:nvSpPr>
          <p:cNvPr id="5" name="Text 3"/>
          <p:cNvSpPr/>
          <p:nvPr/>
        </p:nvSpPr>
        <p:spPr>
          <a:xfrm>
            <a:off x="944936" y="2604988"/>
            <a:ext cx="55299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"शासक वर्ग तलवार से नहीं, बल्कि सहमति से शासन करता है।"</a:t>
            </a:r>
            <a:endParaRPr lang="hi-IN" sz="1450" dirty="0"/>
          </a:p>
        </p:txBody>
      </p:sp>
      <p:sp>
        <p:nvSpPr>
          <p:cNvPr id="6" name="Shape 4"/>
          <p:cNvSpPr/>
          <p:nvPr/>
        </p:nvSpPr>
        <p:spPr>
          <a:xfrm>
            <a:off x="661475" y="2434927"/>
            <a:ext cx="25399" cy="642541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3290094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आधिपत्य का अर्थ है — शासित वर्ग स्वेच्छा से उस व्यवस्था को उचित माने जो उसका शोषण करती है। यही ग्राम्शी की सबसे क्रांतिकारी खोज थी।</a:t>
            </a:r>
            <a:endParaRPr lang="hi-IN" sz="145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32776" y="2434927"/>
            <a:ext cx="2507394" cy="151794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648780" y="2649339"/>
            <a:ext cx="197698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🏫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स्कूल</a:t>
            </a:r>
            <a:endParaRPr lang="hi-IN" sz="1850" dirty="0"/>
          </a:p>
        </p:txBody>
      </p:sp>
      <p:sp>
        <p:nvSpPr>
          <p:cNvPr id="10" name="Text 7"/>
          <p:cNvSpPr/>
          <p:nvPr/>
        </p:nvSpPr>
        <p:spPr>
          <a:xfrm>
            <a:off x="6648780" y="3133626"/>
            <a:ext cx="197698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मूल्यों और विश्वदृष्टि का निर्माण</a:t>
            </a:r>
            <a:endParaRPr lang="hi-IN" sz="14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29176" y="2434927"/>
            <a:ext cx="2507394" cy="15179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345180" y="2649339"/>
            <a:ext cx="197698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📺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मीडिया</a:t>
            </a:r>
            <a:endParaRPr lang="hi-IN" sz="1850" dirty="0"/>
          </a:p>
        </p:txBody>
      </p:sp>
      <p:sp>
        <p:nvSpPr>
          <p:cNvPr id="13" name="Text 9"/>
          <p:cNvSpPr/>
          <p:nvPr/>
        </p:nvSpPr>
        <p:spPr>
          <a:xfrm>
            <a:off x="9345180" y="3133626"/>
            <a:ext cx="197698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आख्यानों और धारणाओं का नियंत्रण</a:t>
            </a:r>
            <a:endParaRPr lang="hi-IN" sz="145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2776" y="4141887"/>
            <a:ext cx="2507394" cy="151794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648780" y="4356298"/>
            <a:ext cx="197698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⛪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धर्म</a:t>
            </a:r>
            <a:endParaRPr lang="hi-IN" sz="1850" dirty="0"/>
          </a:p>
        </p:txBody>
      </p:sp>
      <p:sp>
        <p:nvSpPr>
          <p:cNvPr id="16" name="Text 11"/>
          <p:cNvSpPr/>
          <p:nvPr/>
        </p:nvSpPr>
        <p:spPr>
          <a:xfrm>
            <a:off x="6648780" y="4840585"/>
            <a:ext cx="197698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नैतिक वैधता और आज्ञाकारिता</a:t>
            </a:r>
            <a:endParaRPr lang="hi-IN" sz="14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29176" y="4141887"/>
            <a:ext cx="2507394" cy="151794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345180" y="4356298"/>
            <a:ext cx="197698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👨‍👩‍👧</a:t>
            </a:r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परिवार</a:t>
            </a:r>
            <a:endParaRPr lang="hi-IN" sz="1850" dirty="0"/>
          </a:p>
        </p:txBody>
      </p:sp>
      <p:sp>
        <p:nvSpPr>
          <p:cNvPr id="19" name="Text 13"/>
          <p:cNvSpPr/>
          <p:nvPr/>
        </p:nvSpPr>
        <p:spPr>
          <a:xfrm>
            <a:off x="9345180" y="4840585"/>
            <a:ext cx="197698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सामाजिक मानदंडों का पुनरुत्पादन</a:t>
            </a:r>
            <a:endParaRPr lang="hi-IN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459074" cy="143470"/>
          </a:xfrm>
          <a:prstGeom prst="roundRect">
            <a:avLst>
              <a:gd name="adj" fmla="val 22134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718127" y="549452"/>
            <a:ext cx="955353" cy="86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राज्य-सिद्धांत</a:t>
            </a:r>
            <a:endParaRPr lang="hi-IN" sz="550" dirty="0"/>
          </a:p>
        </p:txBody>
      </p:sp>
      <p:sp>
        <p:nvSpPr>
          <p:cNvPr id="4" name="Text 2"/>
          <p:cNvSpPr/>
          <p:nvPr/>
        </p:nvSpPr>
        <p:spPr>
          <a:xfrm>
            <a:off x="661475" y="690842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इंटीग्रल स्टेट: राज्य के दो रूप</a:t>
            </a:r>
            <a:endParaRPr lang="hi-IN" sz="1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101328"/>
            <a:ext cx="5319083" cy="53192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17487" y="3552947"/>
            <a:ext cx="5928668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hi-IN" alt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ग्राम्शी के अनुसार, आधुनिक राज्य केवल पुलिस और सेना नहीं है। असली सत्ता उन संस्थाओं में है जो हमारी सोच को आकार देती हैं।</a:t>
            </a:r>
            <a:endParaRPr lang="hi-IN" sz="700" dirty="0"/>
          </a:p>
        </p:txBody>
      </p:sp>
      <p:sp>
        <p:nvSpPr>
          <p:cNvPr id="7" name="Shape 4"/>
          <p:cNvSpPr/>
          <p:nvPr/>
        </p:nvSpPr>
        <p:spPr>
          <a:xfrm>
            <a:off x="6217487" y="3716040"/>
            <a:ext cx="5319083" cy="245566"/>
          </a:xfrm>
          <a:prstGeom prst="roundRect">
            <a:avLst>
              <a:gd name="adj" fmla="val 16164"/>
            </a:avLst>
          </a:prstGeom>
          <a:solidFill>
            <a:srgbClr val="E1E1EA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41" y="3786882"/>
            <a:ext cx="118067" cy="94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24462" y="3785516"/>
            <a:ext cx="5527239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hi-IN" altLang="en-US" sz="7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असली नियंत्रण विचारों को आकार देने में निहित है — बंदूक नहीं, विचार अधिक शक्तिशाली है।</a:t>
            </a:r>
            <a:endParaRPr lang="hi-IN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1160562"/>
            <a:ext cx="1191488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774879" y="1219950"/>
            <a:ext cx="157426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सामाजिक भूमिका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154390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बुद्धिजीवी वर्ग की भूमिका</a:t>
            </a:r>
            <a:endParaRPr lang="hi-IN" sz="3700" dirty="0"/>
          </a:p>
        </p:txBody>
      </p:sp>
      <p:sp>
        <p:nvSpPr>
          <p:cNvPr id="6" name="Shape 3"/>
          <p:cNvSpPr/>
          <p:nvPr/>
        </p:nvSpPr>
        <p:spPr>
          <a:xfrm>
            <a:off x="661475" y="2397423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6832" y="2592784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पारंपरिक बुद्धिजीवी</a:t>
            </a:r>
            <a:endParaRPr lang="hi-IN" sz="1850" dirty="0"/>
          </a:p>
        </p:txBody>
      </p:sp>
      <p:sp>
        <p:nvSpPr>
          <p:cNvPr id="8" name="Text 5"/>
          <p:cNvSpPr/>
          <p:nvPr/>
        </p:nvSpPr>
        <p:spPr>
          <a:xfrm>
            <a:off x="856832" y="3001466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वर्ग-तटस्थ दिखने वाले विचारक — वास्तव में शासक वर्ग की वैधता को बनाए रखते हैं</a:t>
            </a:r>
            <a:endParaRPr lang="hi-IN" sz="1450" dirty="0"/>
          </a:p>
        </p:txBody>
      </p:sp>
      <p:sp>
        <p:nvSpPr>
          <p:cNvPr id="9" name="Shape 6"/>
          <p:cNvSpPr/>
          <p:nvPr/>
        </p:nvSpPr>
        <p:spPr>
          <a:xfrm>
            <a:off x="3904359" y="2397423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099715" y="2592784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जैविक बुद्धिजीवी</a:t>
            </a:r>
            <a:endParaRPr lang="hi-IN" sz="1850" dirty="0"/>
          </a:p>
        </p:txBody>
      </p:sp>
      <p:sp>
        <p:nvSpPr>
          <p:cNvPr id="11" name="Text 8"/>
          <p:cNvSpPr/>
          <p:nvPr/>
        </p:nvSpPr>
        <p:spPr>
          <a:xfrm>
            <a:off x="4099715" y="3001466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जनता के बीच से उभरे नेता जो वर्ग-चेतना को स्पष्ट आवाज़ देते हैं और संघर्ष को दिशा देते हैं</a:t>
            </a:r>
            <a:endParaRPr lang="hi-IN" sz="1450" dirty="0"/>
          </a:p>
        </p:txBody>
      </p:sp>
      <p:sp>
        <p:nvSpPr>
          <p:cNvPr id="12" name="Shape 9"/>
          <p:cNvSpPr/>
          <p:nvPr/>
        </p:nvSpPr>
        <p:spPr>
          <a:xfrm>
            <a:off x="661475" y="4293096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6832" y="4488458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आधुनिक प्रिन्स</a:t>
            </a:r>
            <a:endParaRPr lang="hi-IN" sz="1850" dirty="0"/>
          </a:p>
        </p:txBody>
      </p:sp>
      <p:sp>
        <p:nvSpPr>
          <p:cNvPr id="14" name="Text 11"/>
          <p:cNvSpPr/>
          <p:nvPr/>
        </p:nvSpPr>
        <p:spPr>
          <a:xfrm>
            <a:off x="856832" y="4897140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राजनीतिक पार्टी का कर्तव्य — वैचारिक नेतृत्व देना और जनता की सामूहिक इच्छाशक्ति का प्रतिनिधित्व करना</a:t>
            </a:r>
            <a:endParaRPr lang="hi-IN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742678"/>
            <a:ext cx="1262130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802066"/>
            <a:ext cx="164490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चेतना का रूपांतरण</a:t>
            </a:r>
            <a:endParaRPr lang="hi-I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126022"/>
            <a:ext cx="3504219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सामान्य बुद्धि और आलोचनात्मक चेतना</a:t>
            </a:r>
            <a:endParaRPr lang="hi-IN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3475732"/>
            <a:ext cx="3504219" cy="1682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कॉमन सेंस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वह बिखरी, अंतर्विरोधी लोकप्रिय धारणाएं हैं जो अक्सर शासक वर्ग की विचारधारा को आत्मसात किए होती हैं।</a:t>
            </a:r>
            <a:endParaRPr lang="hi-I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ग्राम्शी का लक्ष्य था इसे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'गुड सेंस'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यानी आलोचनात्मक, सुसंगत चेतना — में रूपांतरित करना।</a:t>
            </a:r>
            <a:endParaRPr lang="hi-IN" sz="14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3201" y="2239268"/>
            <a:ext cx="6903269" cy="2379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76025" y="2522970"/>
            <a:ext cx="1623304" cy="202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कॉमन सेंस</a:t>
            </a:r>
            <a:endParaRPr lang="hi-IN" sz="1250" dirty="0"/>
          </a:p>
        </p:txBody>
      </p:sp>
      <p:sp>
        <p:nvSpPr>
          <p:cNvPr id="8" name="Text 5"/>
          <p:cNvSpPr/>
          <p:nvPr/>
        </p:nvSpPr>
        <p:spPr>
          <a:xfrm>
            <a:off x="8276025" y="3020345"/>
            <a:ext cx="1623304" cy="202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समीक्षा और प्रश्न</a:t>
            </a:r>
            <a:endParaRPr lang="hi-IN" sz="1250" dirty="0"/>
          </a:p>
        </p:txBody>
      </p:sp>
      <p:sp>
        <p:nvSpPr>
          <p:cNvPr id="9" name="Text 6"/>
          <p:cNvSpPr/>
          <p:nvPr/>
        </p:nvSpPr>
        <p:spPr>
          <a:xfrm>
            <a:off x="8276025" y="3526401"/>
            <a:ext cx="1623304" cy="202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गुड सेंस</a:t>
            </a:r>
            <a:endParaRPr lang="hi-IN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736725"/>
            <a:ext cx="1260146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796113"/>
            <a:ext cx="1642922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राजनीतिक रणनीति</a:t>
            </a:r>
            <a:endParaRPr lang="hi-IN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12006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संघर्ष की रणनीतियाँ</a:t>
            </a:r>
            <a:endParaRPr lang="hi-IN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973586"/>
            <a:ext cx="3622882" cy="7560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0482" y="3918645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पैंतरेबाजी का युद्ध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850482" y="4327327"/>
            <a:ext cx="324486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प्रत्यक्ष राजनीतिक टकराव या क्रांति — त्वरित, मोर्चाबंद हमला</a:t>
            </a:r>
            <a:endParaRPr lang="hi-IN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357" y="2973586"/>
            <a:ext cx="3622882" cy="75604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473364" y="3918645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स्थिति का युद्ध</a:t>
            </a:r>
            <a:endParaRPr lang="hi-IN" sz="1850" dirty="0"/>
          </a:p>
        </p:txBody>
      </p:sp>
      <p:sp>
        <p:nvSpPr>
          <p:cNvPr id="10" name="Text 6"/>
          <p:cNvSpPr/>
          <p:nvPr/>
        </p:nvSpPr>
        <p:spPr>
          <a:xfrm>
            <a:off x="4473364" y="4327327"/>
            <a:ext cx="324486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नागरिक समाज के भीतर दीर्घकालिक सांस्कृतिक और वैचारिक संघर्ष</a:t>
            </a:r>
            <a:endParaRPr lang="hi-IN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239" y="2973586"/>
            <a:ext cx="3622882" cy="75604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096246" y="3918645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पश्चिमी लोकतंत्र</a:t>
            </a:r>
            <a:endParaRPr lang="hi-IN" sz="1850" dirty="0"/>
          </a:p>
        </p:txBody>
      </p:sp>
      <p:sp>
        <p:nvSpPr>
          <p:cNvPr id="13" name="Text 8"/>
          <p:cNvSpPr/>
          <p:nvPr/>
        </p:nvSpPr>
        <p:spPr>
          <a:xfrm>
            <a:off x="8096246" y="4327327"/>
            <a:ext cx="324486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यहाँ सत्ता परिवर्तन के लिए स्थिति का युद्ध ही एकमात्र प्रभावी मार्ग है</a:t>
            </a:r>
            <a:endParaRPr lang="hi-IN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2150170"/>
            <a:ext cx="1206767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4746605" y="2209558"/>
            <a:ext cx="1589544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विकल्प का निर्माण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533514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प्रति-वर्चस्व का निर्माण</a:t>
            </a:r>
            <a:endParaRPr lang="hi-IN" sz="37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7802" y="3290788"/>
            <a:ext cx="2168967" cy="144234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873007" y="3316188"/>
            <a:ext cx="19037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वैकल्पिक विश्वदृष्टि</a:t>
            </a:r>
            <a:endParaRPr lang="hi-IN" sz="1850" dirty="0"/>
          </a:p>
        </p:txBody>
      </p:sp>
      <p:sp>
        <p:nvSpPr>
          <p:cNvPr id="8" name="Text 4"/>
          <p:cNvSpPr/>
          <p:nvPr/>
        </p:nvSpPr>
        <p:spPr>
          <a:xfrm>
            <a:off x="4873007" y="3800475"/>
            <a:ext cx="19037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शोषित वर्गों को एक नई नैतिकता और जीवन-दर्शन की आवश्यकता है</a:t>
            </a:r>
            <a:endParaRPr lang="hi-IN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7603" y="3290788"/>
            <a:ext cx="2168967" cy="144234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252808" y="3316188"/>
            <a:ext cx="19037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सांस्कृतिक विकल्प</a:t>
            </a:r>
            <a:endParaRPr lang="hi-IN" sz="1850" dirty="0"/>
          </a:p>
        </p:txBody>
      </p:sp>
      <p:sp>
        <p:nvSpPr>
          <p:cNvPr id="11" name="Text 6"/>
          <p:cNvSpPr/>
          <p:nvPr/>
        </p:nvSpPr>
        <p:spPr>
          <a:xfrm>
            <a:off x="7252808" y="3800475"/>
            <a:ext cx="19037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केवल विरोध नहीं — एक सम्पूर्ण वैकल्पिक जीवन प्रणाली का निर्माण</a:t>
            </a:r>
            <a:endParaRPr lang="hi-IN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7405" y="3290788"/>
            <a:ext cx="2168967" cy="144234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632610" y="3316188"/>
            <a:ext cx="19037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सामूहिक इच्छाशक्ति</a:t>
            </a:r>
            <a:endParaRPr lang="hi-IN" sz="1850" dirty="0"/>
          </a:p>
        </p:txBody>
      </p:sp>
      <p:sp>
        <p:nvSpPr>
          <p:cNvPr id="14" name="Text 8"/>
          <p:cNvSpPr/>
          <p:nvPr/>
        </p:nvSpPr>
        <p:spPr>
          <a:xfrm>
            <a:off x="9632610" y="3800475"/>
            <a:ext cx="19037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एकजुट जन-चेतना से नई और न्यायपूर्ण सामाजिक व्यवस्था का मार्ग</a:t>
            </a:r>
            <a:endParaRPr lang="hi-IN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555724"/>
            <a:ext cx="1314516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1"/>
          <p:cNvSpPr/>
          <p:nvPr/>
        </p:nvSpPr>
        <p:spPr>
          <a:xfrm>
            <a:off x="774879" y="615112"/>
            <a:ext cx="169729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आज की प्रासंगिकता</a:t>
            </a:r>
            <a:endParaRPr lang="hi-IN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93906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ग्राम्शी की आज की प्रासंगिकता</a:t>
            </a:r>
            <a:endParaRPr lang="hi-IN" sz="3700" dirty="0"/>
          </a:p>
        </p:txBody>
      </p:sp>
      <p:sp>
        <p:nvSpPr>
          <p:cNvPr id="6" name="Shape 3"/>
          <p:cNvSpPr/>
          <p:nvPr/>
        </p:nvSpPr>
        <p:spPr>
          <a:xfrm>
            <a:off x="661475" y="1792585"/>
            <a:ext cx="3053877" cy="2462709"/>
          </a:xfrm>
          <a:prstGeom prst="roundRect">
            <a:avLst>
              <a:gd name="adj" fmla="val 322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6832" y="1987947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2800" y="2143820"/>
            <a:ext cx="255085" cy="2550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56832" y="2743994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मीडिया और आख्यान</a:t>
            </a:r>
            <a:endParaRPr lang="hi-IN" sz="1850" dirty="0"/>
          </a:p>
        </p:txBody>
      </p:sp>
      <p:sp>
        <p:nvSpPr>
          <p:cNvPr id="10" name="Text 6"/>
          <p:cNvSpPr/>
          <p:nvPr/>
        </p:nvSpPr>
        <p:spPr>
          <a:xfrm>
            <a:off x="856832" y="3152676"/>
            <a:ext cx="26631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फेक न्यूज़ और लोकलुभावन राजनीति के युग में आधिपत्य को समझना अनिवार्य है</a:t>
            </a:r>
            <a:endParaRPr lang="hi-IN" sz="1450" dirty="0"/>
          </a:p>
        </p:txBody>
      </p:sp>
      <p:sp>
        <p:nvSpPr>
          <p:cNvPr id="11" name="Shape 7"/>
          <p:cNvSpPr/>
          <p:nvPr/>
        </p:nvSpPr>
        <p:spPr>
          <a:xfrm>
            <a:off x="3904359" y="1792585"/>
            <a:ext cx="3053976" cy="2462709"/>
          </a:xfrm>
          <a:prstGeom prst="roundRect">
            <a:avLst>
              <a:gd name="adj" fmla="val 322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099715" y="1987947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55683" y="2143820"/>
            <a:ext cx="255085" cy="25509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099715" y="2743994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विचारों में प्रतिरोध</a:t>
            </a:r>
            <a:endParaRPr lang="hi-IN" sz="1850" dirty="0"/>
          </a:p>
        </p:txBody>
      </p:sp>
      <p:sp>
        <p:nvSpPr>
          <p:cNvPr id="15" name="Text 10"/>
          <p:cNvSpPr/>
          <p:nvPr/>
        </p:nvSpPr>
        <p:spPr>
          <a:xfrm>
            <a:off x="4099715" y="3152676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प्रतिरोध केवल सड़कों पर नहीं — हमारे विचारों, संस्कृति और भाषा में भी होना चाहिए</a:t>
            </a:r>
            <a:endParaRPr lang="hi-IN" sz="1450" dirty="0"/>
          </a:p>
        </p:txBody>
      </p:sp>
      <p:sp>
        <p:nvSpPr>
          <p:cNvPr id="16" name="Shape 11"/>
          <p:cNvSpPr/>
          <p:nvPr/>
        </p:nvSpPr>
        <p:spPr>
          <a:xfrm>
            <a:off x="661475" y="4444305"/>
            <a:ext cx="6296860" cy="1857871"/>
          </a:xfrm>
          <a:prstGeom prst="roundRect">
            <a:avLst>
              <a:gd name="adj" fmla="val 427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56832" y="4639667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800" y="4795540"/>
            <a:ext cx="255085" cy="255091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56832" y="5395714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पहली क्रांति</a:t>
            </a:r>
            <a:endParaRPr lang="hi-IN" sz="1850" dirty="0"/>
          </a:p>
        </p:txBody>
      </p:sp>
      <p:sp>
        <p:nvSpPr>
          <p:cNvPr id="20" name="Text 14"/>
          <p:cNvSpPr/>
          <p:nvPr/>
        </p:nvSpPr>
        <p:spPr>
          <a:xfrm>
            <a:off x="856832" y="5804396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न्यायपूर्ण समाज के लिए वैचारिक स्वतंत्रता ही सबसे पहली और असली क्रांति है</a:t>
            </a:r>
            <a:endParaRPr lang="hi-IN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2026-10-07T07:38:55Z</dcterms:created>
  <dcterms:modified xsi:type="dcterms:W3CDTF">2026-10-07T07:38:55Z</dcterms:modified>
</cp:coreProperties>
</file>