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ECE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svg"/><Relationship Id="rId4" Type="http://schemas.openxmlformats.org/officeDocument/2006/relationships/image" Target="../media/image-2-2.png"/><Relationship Id="rId5" Type="http://schemas.openxmlformats.org/officeDocument/2006/relationships/image" Target="../media/image-2-3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5-4.png"/><Relationship Id="rId5" Type="http://schemas.openxmlformats.org/officeDocument/2006/relationships/image" Target="../media/image-5-5.svg"/><Relationship Id="rId6" Type="http://schemas.openxmlformats.org/officeDocument/2006/relationships/image" Target="../media/image-5-2.png"/><Relationship Id="rId7" Type="http://schemas.openxmlformats.org/officeDocument/2006/relationships/image" Target="../media/image-5-3.svg"/><Relationship Id="rId8" Type="http://schemas.openxmlformats.org/officeDocument/2006/relationships/image" Target="../media/image-5-8.png"/><Relationship Id="rId9" Type="http://schemas.openxmlformats.org/officeDocument/2006/relationships/image" Target="../media/image-5-9.svg"/><Relationship Id="rId10" Type="http://schemas.openxmlformats.org/officeDocument/2006/relationships/image" Target="../media/image-5-10.png"/><Relationship Id="rId11" Type="http://schemas.openxmlformats.org/officeDocument/2006/relationships/image" Target="../media/image-5-11.svg"/><Relationship Id="rId12" Type="http://schemas.openxmlformats.org/officeDocument/2006/relationships/image" Target="../media/image-5-12.png"/><Relationship Id="rId13" Type="http://schemas.openxmlformats.org/officeDocument/2006/relationships/image" Target="../media/image-5-13.sv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2.png"/><Relationship Id="rId5" Type="http://schemas.openxmlformats.org/officeDocument/2006/relationships/image" Target="../media/image-7-3.svg"/><Relationship Id="rId6" Type="http://schemas.openxmlformats.org/officeDocument/2006/relationships/image" Target="../media/image-7-2.png"/><Relationship Id="rId7" Type="http://schemas.openxmlformats.org/officeDocument/2006/relationships/image" Target="../media/image-7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4.png"/><Relationship Id="rId5" Type="http://schemas.openxmlformats.org/officeDocument/2006/relationships/image" Target="../media/image-10-5.svg"/><Relationship Id="rId6" Type="http://schemas.openxmlformats.org/officeDocument/2006/relationships/image" Target="../media/image-10-6.png"/><Relationship Id="rId7" Type="http://schemas.openxmlformats.org/officeDocument/2006/relationships/image" Target="../media/image-10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75315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संत थॉमस एक्वीनास</a:t>
            </a:r>
            <a:endParaRPr lang="hi-IN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2634659"/>
            <a:ext cx="6296860" cy="1630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5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मध्ययुगीन राजनीतिक दर्शन का शिखर</a:t>
            </a:r>
            <a:endParaRPr lang="hi-IN" sz="5100" dirty="0"/>
          </a:p>
        </p:txBody>
      </p:sp>
      <p:sp>
        <p:nvSpPr>
          <p:cNvPr id="5" name="Text 2"/>
          <p:cNvSpPr/>
          <p:nvPr/>
        </p:nvSpPr>
        <p:spPr>
          <a:xfrm>
            <a:off x="5233360" y="4520505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विश्वास और तर्क के महान समन्वयक — जिनके विचारों ने सदियों तक राजनीति, कानून और न्याय की परिभाषा गढ़ी।</a:t>
            </a:r>
            <a:endParaRPr lang="hi-IN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000522"/>
            <a:ext cx="3504219" cy="35043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33201" y="1900337"/>
            <a:ext cx="597084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1"/>
          <p:cNvSpPr/>
          <p:nvPr/>
        </p:nvSpPr>
        <p:spPr>
          <a:xfrm>
            <a:off x="4746605" y="1959725"/>
            <a:ext cx="97986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परिचय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2283681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जीवन और काल </a:t>
            </a:r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(1225–1274)</a:t>
            </a:r>
            <a:endParaRPr lang="hi-IN" sz="3700" dirty="0"/>
          </a:p>
        </p:txBody>
      </p:sp>
      <p:sp>
        <p:nvSpPr>
          <p:cNvPr id="6" name="Text 3"/>
          <p:cNvSpPr/>
          <p:nvPr/>
        </p:nvSpPr>
        <p:spPr>
          <a:xfrm>
            <a:off x="4633201" y="3042741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13वीं शताब्दी के सर्वाधिक प्रभावशाली दार्शनिक और धर्मशास्त्री, जिन्होंने ईसाई धर्मशास्त्र को अरस्तू के तार्किक दर्शन के साथ अभूतपूर्व रूप से समन्वित किया।</a:t>
            </a:r>
            <a:endParaRPr lang="hi-IN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4930080"/>
            <a:ext cx="5339820" cy="113992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77479" y="5144492"/>
            <a:ext cx="48094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दार्शनिक योगदान</a:t>
            </a:r>
            <a:endParaRPr lang="hi-IN" sz="1850" dirty="0"/>
          </a:p>
        </p:txBody>
      </p:sp>
      <p:sp>
        <p:nvSpPr>
          <p:cNvPr id="9" name="Text 5"/>
          <p:cNvSpPr/>
          <p:nvPr/>
        </p:nvSpPr>
        <p:spPr>
          <a:xfrm>
            <a:off x="977479" y="5553174"/>
            <a:ext cx="48094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ईसाई धर्म और अरस्तू के तर्क का अद्भुत संश्लेषण</a:t>
            </a:r>
            <a:endParaRPr lang="hi-IN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0301" y="4930080"/>
            <a:ext cx="5339919" cy="113992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506305" y="5144492"/>
            <a:ext cx="48095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ऐतिहासिक महत्त्व</a:t>
            </a:r>
            <a:endParaRPr lang="hi-IN" sz="1850" dirty="0"/>
          </a:p>
        </p:txBody>
      </p:sp>
      <p:sp>
        <p:nvSpPr>
          <p:cNvPr id="12" name="Text 7"/>
          <p:cNvSpPr/>
          <p:nvPr/>
        </p:nvSpPr>
        <p:spPr>
          <a:xfrm>
            <a:off x="6506305" y="5553174"/>
            <a:ext cx="48095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आधुनिक लोकतांत्रिक और कानूनी ढाँचे की वैचारिक नींव</a:t>
            </a:r>
            <a:endParaRPr lang="hi-IN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067259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मनुष्य: एक सामाजिक और राजनीतिक प्राणी</a:t>
            </a:r>
            <a:endParaRPr lang="hi-IN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2511425"/>
            <a:ext cx="3053877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28717" y="2706787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अरस्तू का विस्तार</a:t>
            </a:r>
            <a:endParaRPr lang="hi-IN" sz="1850" dirty="0"/>
          </a:p>
        </p:txBody>
      </p:sp>
      <p:sp>
        <p:nvSpPr>
          <p:cNvPr id="6" name="Text 3"/>
          <p:cNvSpPr/>
          <p:nvPr/>
        </p:nvSpPr>
        <p:spPr>
          <a:xfrm>
            <a:off x="5428717" y="3115469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राजनीति मनुष्य की स्वाभाविक आवश्यकता है — समाज के बाहर मनुष्य न पशु है, न देवता।</a:t>
            </a:r>
            <a:endParaRPr lang="hi-IN" sz="1450" dirty="0"/>
          </a:p>
        </p:txBody>
      </p:sp>
      <p:sp>
        <p:nvSpPr>
          <p:cNvPr id="7" name="Shape 4"/>
          <p:cNvSpPr/>
          <p:nvPr/>
        </p:nvSpPr>
        <p:spPr>
          <a:xfrm>
            <a:off x="8476244" y="2511425"/>
            <a:ext cx="3053976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71601" y="2706787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सामूहिक नैतिक विकास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8671601" y="3115469"/>
            <a:ext cx="266326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समाज का उद्देश्य केवल पाप से मुक्ति नहीं, बल्कि सामूहिक नैतिक उत्थान है।</a:t>
            </a:r>
            <a:endParaRPr lang="hi-IN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4407098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28717" y="4602460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मानव बुद्धि की शक्ति</a:t>
            </a:r>
            <a:endParaRPr lang="hi-IN" sz="1850" dirty="0"/>
          </a:p>
        </p:txBody>
      </p:sp>
      <p:sp>
        <p:nvSpPr>
          <p:cNvPr id="12" name="Text 9"/>
          <p:cNvSpPr/>
          <p:nvPr/>
        </p:nvSpPr>
        <p:spPr>
          <a:xfrm>
            <a:off x="5428717" y="5011142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मनुष्य की बुद्धि इतनी सक्षम है कि वह ईश्वर के दिव्य नियमों को समझ और आत्मसात कर सके।</a:t>
            </a:r>
            <a:endParaRPr lang="hi-IN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306281" cy="143470"/>
          </a:xfrm>
          <a:prstGeom prst="roundRect">
            <a:avLst>
              <a:gd name="adj" fmla="val 22134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8127" y="549452"/>
            <a:ext cx="802560" cy="86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5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सिद्धांत</a:t>
            </a:r>
            <a:endParaRPr lang="hi-IN" sz="550" dirty="0"/>
          </a:p>
        </p:txBody>
      </p:sp>
      <p:sp>
        <p:nvSpPr>
          <p:cNvPr id="4" name="Text 2"/>
          <p:cNvSpPr/>
          <p:nvPr/>
        </p:nvSpPr>
        <p:spPr>
          <a:xfrm>
            <a:off x="661475" y="690842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कानूनों का वर्गीकरण: ब्रह्मांडीय व्यवस्था</a:t>
            </a:r>
            <a:endParaRPr lang="hi-IN" sz="18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101328"/>
            <a:ext cx="5319083" cy="531921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217487" y="3155355"/>
            <a:ext cx="212620" cy="212626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52907" y="3173016"/>
            <a:ext cx="14168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477334" y="3187799"/>
            <a:ext cx="5059236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शाश्वत कानून (Eternal Law)</a:t>
            </a:r>
            <a:endParaRPr lang="hi-IN" sz="900" dirty="0"/>
          </a:p>
        </p:txBody>
      </p:sp>
      <p:sp>
        <p:nvSpPr>
          <p:cNvPr id="9" name="Text 6"/>
          <p:cNvSpPr/>
          <p:nvPr/>
        </p:nvSpPr>
        <p:spPr>
          <a:xfrm>
            <a:off x="6477334" y="3382665"/>
            <a:ext cx="5059236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hi-IN" alt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ईश्वर की सर्वोच्च दिव्य योजना, जो समस्त सृष्टि को संचालित करती है।</a:t>
            </a:r>
            <a:endParaRPr lang="hi-IN" sz="700" dirty="0"/>
          </a:p>
        </p:txBody>
      </p:sp>
      <p:sp>
        <p:nvSpPr>
          <p:cNvPr id="10" name="Shape 7"/>
          <p:cNvSpPr/>
          <p:nvPr/>
        </p:nvSpPr>
        <p:spPr>
          <a:xfrm>
            <a:off x="6217487" y="3590528"/>
            <a:ext cx="212620" cy="212626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52907" y="3608189"/>
            <a:ext cx="14168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477334" y="3622973"/>
            <a:ext cx="5059236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प्राकृतिक कानून (Natural Law)</a:t>
            </a:r>
            <a:endParaRPr lang="hi-IN" sz="900" dirty="0"/>
          </a:p>
        </p:txBody>
      </p:sp>
      <p:sp>
        <p:nvSpPr>
          <p:cNvPr id="13" name="Text 10"/>
          <p:cNvSpPr/>
          <p:nvPr/>
        </p:nvSpPr>
        <p:spPr>
          <a:xfrm>
            <a:off x="6477334" y="3817838"/>
            <a:ext cx="5059236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hi-IN" alt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मनुष्य की अंतर्निहित बुद्धि द्वारा सही-गलत का बोध — सार्वभौमिक और अपरिवर्तनीय।</a:t>
            </a:r>
            <a:endParaRPr lang="hi-IN" sz="700" dirty="0"/>
          </a:p>
        </p:txBody>
      </p:sp>
      <p:sp>
        <p:nvSpPr>
          <p:cNvPr id="14" name="Shape 11"/>
          <p:cNvSpPr/>
          <p:nvPr/>
        </p:nvSpPr>
        <p:spPr>
          <a:xfrm>
            <a:off x="6217487" y="4025702"/>
            <a:ext cx="212620" cy="212626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252907" y="4043363"/>
            <a:ext cx="14168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6477334" y="4058146"/>
            <a:ext cx="5059236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मानव कानून (Human Law)</a:t>
            </a:r>
            <a:endParaRPr lang="hi-IN" sz="900" dirty="0"/>
          </a:p>
        </p:txBody>
      </p:sp>
      <p:sp>
        <p:nvSpPr>
          <p:cNvPr id="17" name="Text 14"/>
          <p:cNvSpPr/>
          <p:nvPr/>
        </p:nvSpPr>
        <p:spPr>
          <a:xfrm>
            <a:off x="6477334" y="4253012"/>
            <a:ext cx="5059236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hi-IN" alt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प्राकृतिक कानून पर आधारित समाज के व्यावहारिक नियम, जो न्याय से बद्ध हों।</a:t>
            </a:r>
            <a:endParaRPr lang="hi-IN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53703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न्याय का मापदंड</a:t>
            </a:r>
            <a:endParaRPr lang="hi-IN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1407220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एक्वीनास के अनुसार, कानून की वैधता उसकी नैतिकता पर निर्भर है — शक्ति पर नहीं।</a:t>
            </a:r>
            <a:endParaRPr lang="hi-IN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1922264"/>
            <a:ext cx="6296860" cy="1442343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91819" y="2501602"/>
            <a:ext cx="283461" cy="28346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203795" y="2136676"/>
            <a:ext cx="51120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अन्यायी कानून अमान्य</a:t>
            </a:r>
            <a:endParaRPr lang="hi-IN" sz="1850" dirty="0"/>
          </a:p>
        </p:txBody>
      </p:sp>
      <p:sp>
        <p:nvSpPr>
          <p:cNvPr id="8" name="Text 3"/>
          <p:cNvSpPr/>
          <p:nvPr/>
        </p:nvSpPr>
        <p:spPr>
          <a:xfrm>
            <a:off x="6203795" y="2545358"/>
            <a:ext cx="511201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कोई भी मानवनिर्मित कानून जो नैतिकता के विरुद्ध हो, वह कानून नहीं — वह अत्याचार है।</a:t>
            </a:r>
            <a:endParaRPr lang="hi-IN" sz="14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3553619"/>
            <a:ext cx="6296860" cy="1442343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91819" y="4132957"/>
            <a:ext cx="283461" cy="283468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203795" y="3768030"/>
            <a:ext cx="51120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नागरिक अवज्ञा का अधिकार</a:t>
            </a:r>
            <a:endParaRPr lang="hi-IN" sz="1850" dirty="0"/>
          </a:p>
        </p:txBody>
      </p:sp>
      <p:sp>
        <p:nvSpPr>
          <p:cNvPr id="12" name="Text 5"/>
          <p:cNvSpPr/>
          <p:nvPr/>
        </p:nvSpPr>
        <p:spPr>
          <a:xfrm>
            <a:off x="6203795" y="4176713"/>
            <a:ext cx="511201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अन्यायपूर्ण कानून का नैतिक विरोध करना न केवल उचित है, बल्कि कर्तव्य भी है।</a:t>
            </a:r>
            <a:endParaRPr lang="hi-IN" sz="14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33360" y="5184973"/>
            <a:ext cx="6296860" cy="1139924"/>
          </a:xfrm>
          <a:prstGeom prst="rect">
            <a:avLst/>
          </a:prstGeom>
        </p:spPr>
      </p:pic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491819" y="5613102"/>
            <a:ext cx="283461" cy="283468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6203795" y="5399385"/>
            <a:ext cx="51120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सामान्य भलाई (Common Good)</a:t>
            </a:r>
            <a:endParaRPr lang="hi-IN" sz="1850" dirty="0"/>
          </a:p>
        </p:txBody>
      </p:sp>
      <p:sp>
        <p:nvSpPr>
          <p:cNvPr id="16" name="Text 7"/>
          <p:cNvSpPr/>
          <p:nvPr/>
        </p:nvSpPr>
        <p:spPr>
          <a:xfrm>
            <a:off x="6203795" y="5808067"/>
            <a:ext cx="511201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कानून का परम उद्देश्य समस्त समाज की सामूहिक भलाई सुनिश्चित करना है।</a:t>
            </a:r>
            <a:endParaRPr lang="hi-IN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119474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राज्य की भूमिका और नैतिक सत्ता</a:t>
            </a:r>
            <a:endParaRPr lang="hi-IN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878534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एक्वीनास ने राज्य को सत्ता का नहीं,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सेवा का माध्यम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माना। शासक की वैधता उसके न्यायसंगत शासन पर निर्भर करती है — बल पर नहीं।</a:t>
            </a:r>
            <a:endParaRPr lang="hi-IN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3695998"/>
            <a:ext cx="6903269" cy="1039416"/>
          </a:xfrm>
          <a:prstGeom prst="roundRect">
            <a:avLst>
              <a:gd name="adj" fmla="val 7638"/>
            </a:avLst>
          </a:prstGeom>
          <a:solidFill>
            <a:srgbClr val="E1E1EA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3982740"/>
            <a:ext cx="236234" cy="1890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5723" y="3913287"/>
            <a:ext cx="61000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एक्वीनास ने कल्याणकारी राज्य (Welfare State) की प्रारंभिक अवधारणा प्रस्तुत की — जो आज के आधुनिक राज्यशास्त्र का आधार है।</a:t>
            </a:r>
            <a:endParaRPr lang="hi-IN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2251" y="1676797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86184"/>
            <a:ext cx="1009129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645573"/>
            <a:ext cx="139190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शासन व्यवस्था</a:t>
            </a:r>
            <a:endParaRPr lang="hi-I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96952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राजतंत्र का समर्थन और उसकी सीमाएँ</a:t>
            </a:r>
            <a:endParaRPr lang="hi-IN" sz="3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319834"/>
            <a:ext cx="6903269" cy="345509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92583" y="3902125"/>
            <a:ext cx="1296490" cy="193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निम्न अधिकार</a:t>
            </a:r>
            <a:endParaRPr lang="hi-IN" sz="1200" dirty="0"/>
          </a:p>
        </p:txBody>
      </p:sp>
      <p:sp>
        <p:nvSpPr>
          <p:cNvPr id="7" name="Text 4"/>
          <p:cNvSpPr/>
          <p:nvPr/>
        </p:nvSpPr>
        <p:spPr>
          <a:xfrm>
            <a:off x="3338793" y="5480754"/>
            <a:ext cx="1551651" cy="193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निम्न न्याय</a:t>
            </a:r>
            <a:endParaRPr lang="hi-IN" sz="1200" dirty="0"/>
          </a:p>
        </p:txBody>
      </p:sp>
      <p:sp>
        <p:nvSpPr>
          <p:cNvPr id="8" name="Text 5"/>
          <p:cNvSpPr/>
          <p:nvPr/>
        </p:nvSpPr>
        <p:spPr>
          <a:xfrm>
            <a:off x="6230250" y="3902125"/>
            <a:ext cx="1296490" cy="193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उच्च अधिकार</a:t>
            </a:r>
            <a:endParaRPr lang="hi-IN" sz="1200" dirty="0"/>
          </a:p>
        </p:txBody>
      </p:sp>
      <p:sp>
        <p:nvSpPr>
          <p:cNvPr id="9" name="Text 6"/>
          <p:cNvSpPr/>
          <p:nvPr/>
        </p:nvSpPr>
        <p:spPr>
          <a:xfrm>
            <a:off x="3334914" y="2461641"/>
            <a:ext cx="1551651" cy="193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उच्च न्याय</a:t>
            </a:r>
            <a:endParaRPr lang="hi-IN" sz="1200" dirty="0"/>
          </a:p>
        </p:txBody>
      </p:sp>
      <p:sp>
        <p:nvSpPr>
          <p:cNvPr id="10" name="Text 7"/>
          <p:cNvSpPr/>
          <p:nvPr/>
        </p:nvSpPr>
        <p:spPr>
          <a:xfrm>
            <a:off x="2595940" y="4712883"/>
            <a:ext cx="1330971" cy="310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अन्यायिक शासक — दमन और भय</a:t>
            </a:r>
            <a:endParaRPr lang="hi-IN" sz="950" dirty="0"/>
          </a:p>
        </p:txBody>
      </p:sp>
      <p:sp>
        <p:nvSpPr>
          <p:cNvPr id="11" name="Text 8"/>
          <p:cNvSpPr/>
          <p:nvPr/>
        </p:nvSpPr>
        <p:spPr>
          <a:xfrm>
            <a:off x="4423439" y="4719779"/>
            <a:ext cx="1330972" cy="310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जबरदस्त तानाशाही — विरोध का अधिकार</a:t>
            </a:r>
            <a:endParaRPr lang="hi-IN" sz="950" dirty="0"/>
          </a:p>
        </p:txBody>
      </p:sp>
      <p:sp>
        <p:nvSpPr>
          <p:cNvPr id="12" name="Text 9"/>
          <p:cNvSpPr/>
          <p:nvPr/>
        </p:nvSpPr>
        <p:spPr>
          <a:xfrm>
            <a:off x="4423439" y="3443946"/>
            <a:ext cx="1330972" cy="310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गुणवत् नेतृत्व — सामान्य कल्याण</a:t>
            </a:r>
            <a:endParaRPr lang="hi-IN" sz="950" dirty="0"/>
          </a:p>
        </p:txBody>
      </p:sp>
      <p:sp>
        <p:nvSpPr>
          <p:cNvPr id="13" name="Text 10"/>
          <p:cNvSpPr/>
          <p:nvPr/>
        </p:nvSpPr>
        <p:spPr>
          <a:xfrm>
            <a:off x="2554563" y="3443946"/>
            <a:ext cx="1330971" cy="310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न्यायी राजा — शांतिपूर्ण निज़ाम</a:t>
            </a:r>
            <a:endParaRPr lang="hi-IN" sz="95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6852" y="2010271"/>
            <a:ext cx="3529619" cy="113992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272057" y="2035671"/>
            <a:ext cx="326441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एकता का महत्त्व</a:t>
            </a:r>
            <a:endParaRPr lang="hi-IN" sz="1850" dirty="0"/>
          </a:p>
        </p:txBody>
      </p:sp>
      <p:sp>
        <p:nvSpPr>
          <p:cNvPr id="16" name="Text 12"/>
          <p:cNvSpPr/>
          <p:nvPr/>
        </p:nvSpPr>
        <p:spPr>
          <a:xfrm>
            <a:off x="8272057" y="2519958"/>
            <a:ext cx="326441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शासन में एकता और सुदृढ़ नेतृत्व सामाजिक शांति के लिए अनिवार्य है।</a:t>
            </a:r>
            <a:endParaRPr lang="hi-IN" sz="145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06852" y="3477419"/>
            <a:ext cx="3529619" cy="113992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272057" y="3502819"/>
            <a:ext cx="326441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योग्य राजा सर्वश्रेष्ठ</a:t>
            </a:r>
            <a:endParaRPr lang="hi-IN" sz="1850" dirty="0"/>
          </a:p>
        </p:txBody>
      </p:sp>
      <p:sp>
        <p:nvSpPr>
          <p:cNvPr id="19" name="Text 14"/>
          <p:cNvSpPr/>
          <p:nvPr/>
        </p:nvSpPr>
        <p:spPr>
          <a:xfrm>
            <a:off x="8272057" y="3987105"/>
            <a:ext cx="326441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एक न्यायी और गुणवान राजा का शासन सभी शासन प्रणालियों में सर्वोत्तम माना गया।</a:t>
            </a:r>
            <a:endParaRPr lang="hi-IN" sz="145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06852" y="4944566"/>
            <a:ext cx="3529619" cy="113992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272057" y="4969966"/>
            <a:ext cx="326441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अत्याचार के विरुद्ध अधिकार</a:t>
            </a:r>
            <a:endParaRPr lang="hi-IN" sz="1850" dirty="0"/>
          </a:p>
        </p:txBody>
      </p:sp>
      <p:sp>
        <p:nvSpPr>
          <p:cNvPr id="22" name="Text 16"/>
          <p:cNvSpPr/>
          <p:nvPr/>
        </p:nvSpPr>
        <p:spPr>
          <a:xfrm>
            <a:off x="8272057" y="5454253"/>
            <a:ext cx="326441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यदि शासक अन्याय करे, तो जनता को प्रतिरोध और हस्तक्षेप का नैतिक अधिकार है।</a:t>
            </a:r>
            <a:endParaRPr lang="hi-IN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65949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चर्च और राज्य: द्वि-शासन सिद्धांत</a:t>
            </a:r>
            <a:endParaRPr lang="hi-IN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2513013"/>
            <a:ext cx="6296860" cy="2190948"/>
          </a:xfrm>
          <a:prstGeom prst="roundRect">
            <a:avLst>
              <a:gd name="adj" fmla="val 362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239710" y="2519363"/>
            <a:ext cx="6284160" cy="1089124"/>
          </a:xfrm>
          <a:custGeom>
            <a:avLst/>
            <a:gdLst/>
            <a:ahLst/>
            <a:cxnLst/>
            <a:rect l="l" t="t" r="r" b="b"/>
            <a:pathLst>
              <a:path w="6284160" h="1089124">
                <a:moveTo>
                  <a:pt x="66156" y="0"/>
                </a:moveTo>
                <a:lnTo>
                  <a:pt x="6218004" y="0"/>
                </a:lnTo>
                <a:arcTo hR="66158" wR="66156" stAng="16200000" swAng="5400000"/>
                <a:lnTo>
                  <a:pt x="6284160" y="1089124"/>
                </a:lnTo>
                <a:lnTo>
                  <a:pt x="0" y="1089124"/>
                </a:lnTo>
                <a:lnTo>
                  <a:pt x="0" y="66158"/>
                </a:lnTo>
                <a:arcTo hR="66158" wR="66156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6" name="Text 3"/>
          <p:cNvSpPr/>
          <p:nvPr/>
        </p:nvSpPr>
        <p:spPr>
          <a:xfrm>
            <a:off x="5428717" y="2708374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⛪</a:t>
            </a:r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चर्च की सत्ता</a:t>
            </a:r>
            <a:endParaRPr lang="hi-IN" sz="1850" dirty="0"/>
          </a:p>
        </p:txBody>
      </p:sp>
      <p:sp>
        <p:nvSpPr>
          <p:cNvPr id="7" name="Text 4"/>
          <p:cNvSpPr/>
          <p:nvPr/>
        </p:nvSpPr>
        <p:spPr>
          <a:xfrm>
            <a:off x="5428717" y="3117056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आध्यात्मिक मार्गदर्शन, मोक्ष और नैतिक जीवन का संचालन — ईश्वर से प्रत्यक्ष जुड़ाव।</a:t>
            </a:r>
            <a:endParaRPr lang="hi-IN" sz="1450" dirty="0"/>
          </a:p>
        </p:txBody>
      </p:sp>
      <p:sp>
        <p:nvSpPr>
          <p:cNvPr id="8" name="Shape 5"/>
          <p:cNvSpPr/>
          <p:nvPr/>
        </p:nvSpPr>
        <p:spPr>
          <a:xfrm>
            <a:off x="5239710" y="3608487"/>
            <a:ext cx="6284160" cy="1089124"/>
          </a:xfrm>
          <a:custGeom>
            <a:avLst/>
            <a:gdLst/>
            <a:ahLst/>
            <a:cxnLst/>
            <a:rect l="l" t="t" r="r" b="b"/>
            <a:pathLst>
              <a:path w="6284160" h="1089124">
                <a:moveTo>
                  <a:pt x="0" y="0"/>
                </a:moveTo>
                <a:lnTo>
                  <a:pt x="6284160" y="0"/>
                </a:lnTo>
                <a:lnTo>
                  <a:pt x="6284160" y="1022966"/>
                </a:lnTo>
                <a:arcTo hR="66158" wR="66156" stAng="0" swAng="5400000"/>
                <a:lnTo>
                  <a:pt x="66156" y="1089124"/>
                </a:lnTo>
                <a:arcTo hR="66158" wR="66156" stAng="5400000" swAng="5400000"/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9" name="Shape 6"/>
          <p:cNvSpPr/>
          <p:nvPr/>
        </p:nvSpPr>
        <p:spPr>
          <a:xfrm>
            <a:off x="5239710" y="3608487"/>
            <a:ext cx="6284160" cy="254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10" name="Text 7"/>
          <p:cNvSpPr/>
          <p:nvPr/>
        </p:nvSpPr>
        <p:spPr>
          <a:xfrm>
            <a:off x="5428717" y="3797498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⚖️</a:t>
            </a:r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राजसत्ता</a:t>
            </a:r>
            <a:endParaRPr lang="hi-IN" sz="1850" dirty="0"/>
          </a:p>
        </p:txBody>
      </p:sp>
      <p:sp>
        <p:nvSpPr>
          <p:cNvPr id="11" name="Text 8"/>
          <p:cNvSpPr/>
          <p:nvPr/>
        </p:nvSpPr>
        <p:spPr>
          <a:xfrm>
            <a:off x="5428717" y="4206180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सांसारिक व्यवस्था, न्याय और सामाजिक शांति का संचालन — लोक कल्याण का माध्यम।</a:t>
            </a:r>
            <a:endParaRPr lang="hi-IN" sz="1450" dirty="0"/>
          </a:p>
        </p:txBody>
      </p:sp>
      <p:sp>
        <p:nvSpPr>
          <p:cNvPr id="12" name="Text 9"/>
          <p:cNvSpPr/>
          <p:nvPr/>
        </p:nvSpPr>
        <p:spPr>
          <a:xfrm>
            <a:off x="4928568" y="4916587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दोनों सत्ताओं का स्रोत ईश्वर है, परंतु उनके कार्यक्षेत्र पृथक् और पूरक हैं।</a:t>
            </a:r>
            <a:endParaRPr lang="hi-IN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826988"/>
            <a:ext cx="5203794" cy="520392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332776" y="2208113"/>
            <a:ext cx="639250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446180" y="2267501"/>
            <a:ext cx="1022027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विरासत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6332776" y="2591458"/>
            <a:ext cx="520379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समन्वयवाद का प्रभाव</a:t>
            </a:r>
            <a:endParaRPr lang="hi-IN" sz="3700" dirty="0"/>
          </a:p>
        </p:txBody>
      </p:sp>
      <p:sp>
        <p:nvSpPr>
          <p:cNvPr id="6" name="Text 3"/>
          <p:cNvSpPr/>
          <p:nvPr/>
        </p:nvSpPr>
        <p:spPr>
          <a:xfrm>
            <a:off x="6332776" y="3350518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एक्वीनास ने सिद्ध किया कि धर्म और राजनीति परस्पर विरोधी नहीं, बल्कि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पूरक शक्तियाँ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हैं।</a:t>
            </a:r>
            <a:endParaRPr lang="hi-IN" sz="1450" dirty="0"/>
          </a:p>
        </p:txBody>
      </p:sp>
      <p:sp>
        <p:nvSpPr>
          <p:cNvPr id="7" name="Text 4"/>
          <p:cNvSpPr/>
          <p:nvPr/>
        </p:nvSpPr>
        <p:spPr>
          <a:xfrm>
            <a:off x="6332776" y="4125416"/>
            <a:ext cx="5203794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आधुनिक धर्मनिरपेक्ष राज्य का वैचारिक विकास इसी दर्शन से प्रेरित है।</a:t>
            </a:r>
            <a:endParaRPr lang="hi-I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राजनीतिक आदर्शवाद का प्रतिनिधित्व — नैतिकता से आबद्ध शासन।</a:t>
            </a:r>
            <a:endParaRPr lang="hi-IN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4675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निष्कर्ष: आधुनिक युग में प्रासंगिकता</a:t>
            </a:r>
            <a:endParaRPr lang="hi-IN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1400274"/>
            <a:ext cx="378014" cy="37802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847608" y="1465163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मानवाधिकार और विधि का शासन</a:t>
            </a:r>
            <a:endParaRPr lang="hi-IN" sz="1850" dirty="0"/>
          </a:p>
        </p:txBody>
      </p:sp>
      <p:sp>
        <p:nvSpPr>
          <p:cNvPr id="6" name="Text 2"/>
          <p:cNvSpPr/>
          <p:nvPr/>
        </p:nvSpPr>
        <p:spPr>
          <a:xfrm>
            <a:off x="5847608" y="1873845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Rule of Law और मानवाधिकार की नींव एक्वीनास के प्राकृतिक कानून के सिद्धांत में निहित है।</a:t>
            </a:r>
            <a:endParaRPr lang="hi-IN" sz="14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2856706"/>
            <a:ext cx="378014" cy="37802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847608" y="2921595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महान आंदोलनों का वैचारिक आधार</a:t>
            </a:r>
            <a:endParaRPr lang="hi-IN" sz="1850" dirty="0"/>
          </a:p>
        </p:txBody>
      </p:sp>
      <p:sp>
        <p:nvSpPr>
          <p:cNvPr id="9" name="Text 4"/>
          <p:cNvSpPr/>
          <p:nvPr/>
        </p:nvSpPr>
        <p:spPr>
          <a:xfrm>
            <a:off x="5847608" y="3330277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गांधी की अहिंसा और मार्टिन लूथर किंग की नागरिक अवज्ञा — दोनों एक्वीनास के दर्शन से प्रेरित।</a:t>
            </a:r>
            <a:endParaRPr lang="hi-IN" sz="14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4313138"/>
            <a:ext cx="378014" cy="37802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847608" y="4378027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तर्क और आस्था का सेतु</a:t>
            </a:r>
            <a:endParaRPr lang="hi-IN" sz="1850" dirty="0"/>
          </a:p>
        </p:txBody>
      </p:sp>
      <p:sp>
        <p:nvSpPr>
          <p:cNvPr id="12" name="Text 6"/>
          <p:cNvSpPr/>
          <p:nvPr/>
        </p:nvSpPr>
        <p:spPr>
          <a:xfrm>
            <a:off x="5847608" y="4786709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एक्वीनास एकमात्र ऐसे विचारक हैं जिन्होंने धर्म और बुद्धिवाद को एक ही विचार-प्रवाह में बाँधा।</a:t>
            </a:r>
            <a:endParaRPr lang="hi-IN" sz="1450" dirty="0"/>
          </a:p>
        </p:txBody>
      </p:sp>
      <p:sp>
        <p:nvSpPr>
          <p:cNvPr id="13" name="Text 7"/>
          <p:cNvSpPr/>
          <p:nvPr/>
        </p:nvSpPr>
        <p:spPr>
          <a:xfrm>
            <a:off x="5516821" y="5816798"/>
            <a:ext cx="662298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"An unjust law is no law at all." — संत थॉमस एक्वीनास</a:t>
            </a:r>
            <a:endParaRPr lang="hi-IN" sz="1450" dirty="0"/>
          </a:p>
        </p:txBody>
      </p:sp>
      <p:sp>
        <p:nvSpPr>
          <p:cNvPr id="14" name="Shape 8"/>
          <p:cNvSpPr/>
          <p:nvPr/>
        </p:nvSpPr>
        <p:spPr>
          <a:xfrm>
            <a:off x="5233360" y="5604173"/>
            <a:ext cx="25399" cy="727670"/>
          </a:xfrm>
          <a:prstGeom prst="roundRect">
            <a:avLst>
              <a:gd name="adj" fmla="val 50001"/>
            </a:avLst>
          </a:prstGeom>
          <a:solidFill>
            <a:srgbClr val="1B1B27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2026-10-07T07:40:12Z</dcterms:created>
  <dcterms:modified xsi:type="dcterms:W3CDTF">2026-10-07T07:40:12Z</dcterms:modified>
</cp:coreProperties>
</file>