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2.png"/><Relationship Id="rId5" Type="http://schemas.openxmlformats.org/officeDocument/2006/relationships/image" Target="../media/image-6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11" y="231195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मध्ययुगीन राजनीतिक विचार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193459"/>
            <a:ext cx="6296860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दो तलवारों का सिद्धांत</a:t>
            </a:r>
            <a:endParaRPr lang="hi-IN" sz="5100" dirty="0"/>
          </a:p>
        </p:txBody>
      </p:sp>
      <p:sp>
        <p:nvSpPr>
          <p:cNvPr id="5" name="Text 2"/>
          <p:cNvSpPr/>
          <p:nvPr/>
        </p:nvSpPr>
        <p:spPr>
          <a:xfrm>
            <a:off x="4928568" y="4264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आध्यात्मिक और लौकिक सत्ता के महान संघर्ष की कहानी</a:t>
            </a:r>
            <a:endParaRPr lang="hi-I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70831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मध्यकाल: जहाँ राजनीति और धर्म एक थे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514997"/>
            <a:ext cx="3053877" cy="2001937"/>
          </a:xfrm>
          <a:prstGeom prst="roundRect">
            <a:avLst>
              <a:gd name="adj" fmla="val 396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2710359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धर्मनिरपेक्षता का अभाव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3119041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राजनीति, अर्थशास्त्र और धर्म एक-दूसरे में इस तरह घुले-मिले थे कि उन्हें अलग करना असंभव था।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514997"/>
            <a:ext cx="3053976" cy="2001937"/>
          </a:xfrm>
          <a:prstGeom prst="roundRect">
            <a:avLst>
              <a:gd name="adj" fmla="val 3966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2710359"/>
            <a:ext cx="266326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सार्वभौमिकता (Universalism)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3414316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मध्ययुगीन चिंतन की मुख्य विशेषता — ईश्वर के अधीन एक वैश्विक व्यवस्था की कल्पना।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705945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901307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का कोई औपचारिक स्वरूप नहीं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5309989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आधुनिक अर्थ में राष्ट्र-राज्य का अस्तित्व नहीं था; सत्ता धार्मिक वैधता पर टिकी थी।</a:t>
            </a:r>
            <a:endParaRPr lang="hi-I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00522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900337"/>
            <a:ext cx="998909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959725"/>
            <a:ext cx="138168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मूल अवधारणा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283681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दो तलवारों का सिद्धांत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3042741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पोप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गेलैसियस प्रथम (494 ईस्वी)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ने इस सिद्धांत को सूत्रबद्ध किया। उनके अनुसार संसार में दो सर्वोच्च शक्तियाँ हैं:</a:t>
            </a:r>
            <a:endParaRPr lang="hi-I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930080"/>
            <a:ext cx="5339820" cy="11399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7479" y="5144492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⚔️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आध्यात्मिक तलवार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977479" y="5553174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पोप और चर्च का पवित्र अधिकार — आत्मा और परलोक पर नियंत्रण।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301" y="4930080"/>
            <a:ext cx="5339919" cy="113992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506305" y="5144492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⚔️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लौकिक तलवार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6506305" y="5553174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राजा और सम्राट की राजनीतिक सत्ता — सांसारिक शासन और न्याय।</a:t>
            </a:r>
            <a:endParaRPr lang="hi-I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382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सिद्धांत की ऐतिहासिक पृष्ठभूमि</a:t>
            </a:r>
            <a:endParaRPr lang="hi-I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511895"/>
            <a:ext cx="10868745" cy="42878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52247" y="2996897"/>
            <a:ext cx="2162133" cy="294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राजा बनाम पोप</a:t>
            </a:r>
            <a:endParaRPr lang="hi-IN" sz="1850" dirty="0"/>
          </a:p>
        </p:txBody>
      </p:sp>
      <p:sp>
        <p:nvSpPr>
          <p:cNvPr id="5" name="Text 2"/>
          <p:cNvSpPr/>
          <p:nvPr/>
        </p:nvSpPr>
        <p:spPr>
          <a:xfrm>
            <a:off x="2352247" y="3374748"/>
            <a:ext cx="2162133" cy="235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प्रारम्भिक चर्च-विरोधी संघर्ष</a:t>
            </a:r>
            <a:endParaRPr lang="hi-IN" sz="1450" dirty="0"/>
          </a:p>
        </p:txBody>
      </p:sp>
      <p:sp>
        <p:nvSpPr>
          <p:cNvPr id="6" name="Text 3"/>
          <p:cNvSpPr/>
          <p:nvPr/>
        </p:nvSpPr>
        <p:spPr>
          <a:xfrm>
            <a:off x="5040286" y="3171768"/>
            <a:ext cx="2162133" cy="588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ईश्वरीय अधिकार बनाम प्रशासन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5040286" y="3843794"/>
            <a:ext cx="2162133" cy="470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आध्यात्मिक बनाम सांसारिक अधिकार</a:t>
            </a:r>
            <a:endParaRPr lang="hi-IN" sz="1450" dirty="0"/>
          </a:p>
        </p:txBody>
      </p:sp>
      <p:sp>
        <p:nvSpPr>
          <p:cNvPr id="8" name="Text 5"/>
          <p:cNvSpPr/>
          <p:nvPr/>
        </p:nvSpPr>
        <p:spPr>
          <a:xfrm>
            <a:off x="7759704" y="2996897"/>
            <a:ext cx="2162133" cy="294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शक्ति संघर्ष की नींव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7759704" y="3374748"/>
            <a:ext cx="2162133" cy="470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न्यायिक व राजनीतिक संस्थाओं का उदय</a:t>
            </a:r>
            <a:endParaRPr lang="hi-IN" sz="1450" dirty="0"/>
          </a:p>
        </p:txBody>
      </p:sp>
      <p:sp>
        <p:nvSpPr>
          <p:cNvPr id="10" name="Text 7"/>
          <p:cNvSpPr/>
          <p:nvPr/>
        </p:nvSpPr>
        <p:spPr>
          <a:xfrm>
            <a:off x="661475" y="601235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पोप की आध्यात्मिक सर्वोच्चता और राजा के सांसारिक अधिकार के बीच यह तनाव मध्यकालीन यूरोप की सबसे बड़ी राजनीतिक वास्तविकता बन गई।</a:t>
            </a:r>
            <a:endParaRPr lang="hi-I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7793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मध्ययुगीन विचारक: सैद्धांतिक विकास</a:t>
            </a:r>
            <a:endParaRPr lang="hi-I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526010"/>
            <a:ext cx="1524756" cy="152479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28704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सेंट ऑगस्टीन</a:t>
            </a:r>
            <a:endParaRPr lang="hi-IN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695726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'सिटी ऑफ गॉड'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दो नगरों की अवधारणा: ईश्वर का नगर (चर्च) और मनुष्य का नगर (राज्य)।</a:t>
            </a:r>
            <a:endParaRPr lang="hi-IN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526010"/>
            <a:ext cx="1524756" cy="15247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428704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थॉमस एक्विनास</a:t>
            </a:r>
            <a:endParaRPr lang="hi-IN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695726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राज्य और चर्च का पदानुक्रमित सामंजस्य — राज्य उपयोगी है, पर चर्च श्रेष्ठ है।</a:t>
            </a:r>
            <a:endParaRPr lang="hi-IN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526010"/>
            <a:ext cx="1524756" cy="15247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428704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मार्सिलियस ऑफ पडुआ</a:t>
            </a:r>
            <a:endParaRPr lang="hi-IN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695726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चर्च की शक्ति को सीमित करने के क्रांतिकारी प्रयास — राज्य की स्वायत्तता का पक्षधर।</a:t>
            </a:r>
            <a:endParaRPr lang="hi-IN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114748"/>
            <a:ext cx="1296360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2174137"/>
            <a:ext cx="167913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तुलनात्मक दृष्टिकोण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498093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यूरोप से परे: भारतीय परिप्रेक्ष्य</a:t>
            </a:r>
            <a:endParaRPr lang="hi-IN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257153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जबकि यूरोप पोप और राजा के संघर्ष में उलझा था, भारत में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कौटिल्य के अर्थशास्त्र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ने एक भिन्न मॉडल प्रस्तुत किया — यथार्थवादी, व्यावहारिक और धर्मनिरपेक्ष।</a:t>
            </a:r>
            <a:endParaRPr lang="hi-IN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1214934"/>
            <a:ext cx="3504219" cy="3504307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075" y="5119092"/>
            <a:ext cx="5341605" cy="76190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01281" y="5144492"/>
            <a:ext cx="507640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का यथार्थवादी मॉडल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901281" y="5553174"/>
            <a:ext cx="50764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धर्म से प्रेरणा, लेकिन शासन का केंद्र व्यावहारिकता।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8515" y="5119092"/>
            <a:ext cx="5341705" cy="76190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53721" y="5144492"/>
            <a:ext cx="507650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ईश्वरीय अधिकार बनाम अनुबंध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6453721" y="5553174"/>
            <a:ext cx="507650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राजा की सत्ता जनता की सहमति और कर्तव्यपालन पर निर्भर।</a:t>
            </a:r>
            <a:endParaRPr lang="hi-I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92517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मध्यकालीन भारतीय राजा और सत्ता</a:t>
            </a:r>
            <a:endParaRPr lang="hi-IN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1778695"/>
            <a:ext cx="945035" cy="13915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95517" y="1967706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निरंकुश सत्ता</a:t>
            </a:r>
            <a:endParaRPr lang="hi-IN" sz="1850" dirty="0"/>
          </a:p>
        </p:txBody>
      </p:sp>
      <p:sp>
        <p:nvSpPr>
          <p:cNvPr id="6" name="Text 2"/>
          <p:cNvSpPr/>
          <p:nvPr/>
        </p:nvSpPr>
        <p:spPr>
          <a:xfrm>
            <a:off x="1795517" y="2376388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बलबन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ने 'नियाबत-ए-खुदाई' (ईश्वर की छाया) का सिद्धांत अपनाया।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अलाउद्दीन खिलजी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ने धर्म को राजनीति के अधीन रखा।</a:t>
            </a:r>
            <a:endParaRPr lang="hi-IN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170238"/>
            <a:ext cx="945035" cy="13915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95517" y="3359249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धर्म की चुनौती</a:t>
            </a:r>
            <a:endParaRPr lang="hi-IN" sz="1850" dirty="0"/>
          </a:p>
        </p:txBody>
      </p:sp>
      <p:sp>
        <p:nvSpPr>
          <p:cNvPr id="9" name="Text 4"/>
          <p:cNvSpPr/>
          <p:nvPr/>
        </p:nvSpPr>
        <p:spPr>
          <a:xfrm>
            <a:off x="1795517" y="3767931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उलेमा और धार्मिक नेताओं का शासन में हस्तक्षेप — राजा की दिव्यता को नकारने की कोशिश।</a:t>
            </a:r>
            <a:endParaRPr lang="hi-IN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561780"/>
            <a:ext cx="945035" cy="13915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95517" y="4750792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शक्ति का संतुलन</a:t>
            </a:r>
            <a:endParaRPr lang="hi-IN" sz="1850" dirty="0"/>
          </a:p>
        </p:txBody>
      </p:sp>
      <p:sp>
        <p:nvSpPr>
          <p:cNvPr id="12" name="Text 6"/>
          <p:cNvSpPr/>
          <p:nvPr/>
        </p:nvSpPr>
        <p:spPr>
          <a:xfrm>
            <a:off x="1795517" y="5159474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भारतीय सुल्तानों ने भी यूरोप की तरह धर्म और राजसत्ता के बीच संघर्ष को जिया।</a:t>
            </a:r>
            <a:endParaRPr lang="hi-I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00522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900337"/>
            <a:ext cx="1396271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959725"/>
            <a:ext cx="177904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मुग़लकालीन राजशाही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283681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फर्र-ए-इजदी: दिव्य प्रकाश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3042741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अबुल फजल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ने अकबर के शासन को वैध बनाने के लिए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'फर्र-ए-इजदी'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(दिव्य प्रकाश) की अवधारणा प्रस्तुत की — शासक ईश्वर का प्रतिनिधि है।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4930080"/>
            <a:ext cx="5339820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75881" y="5144492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दीन-ए-इलाही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75881" y="5553174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धर्म और राजनीति का नया समन्वय — एकेश्वरवादी राजसत्ता।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6190301" y="4930080"/>
            <a:ext cx="5339919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4708" y="5144492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सुलह-ए-कुल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6404708" y="5553174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सार्वभौमिक शांति — सभी धर्मों को राजनीतिक छत्र के नीचे लाना।</a:t>
            </a:r>
            <a:endParaRPr lang="hi-I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564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सिद्धांत का पतन और आधुनिकता की ओर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913287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4" name="Shape 2"/>
          <p:cNvSpPr/>
          <p:nvPr/>
        </p:nvSpPr>
        <p:spPr>
          <a:xfrm>
            <a:off x="2751565" y="3346252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5" name="Shape 3"/>
          <p:cNvSpPr/>
          <p:nvPr/>
        </p:nvSpPr>
        <p:spPr>
          <a:xfrm>
            <a:off x="2551644" y="370066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22534" y="373608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0482" y="2143720"/>
            <a:ext cx="38276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पुनर्जागरण (15वीं सदी)</a:t>
            </a:r>
            <a:endParaRPr lang="hi-IN" sz="1850" dirty="0"/>
          </a:p>
        </p:txBody>
      </p:sp>
      <p:sp>
        <p:nvSpPr>
          <p:cNvPr id="8" name="Text 6"/>
          <p:cNvSpPr/>
          <p:nvPr/>
        </p:nvSpPr>
        <p:spPr>
          <a:xfrm>
            <a:off x="850482" y="2552402"/>
            <a:ext cx="38276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मानवतावाद का उदय — मनुष्य केंद्र में, ईश्वर की जगह तर्क।</a:t>
            </a:r>
            <a:endParaRPr lang="hi-IN" sz="1450" dirty="0"/>
          </a:p>
        </p:txBody>
      </p:sp>
      <p:sp>
        <p:nvSpPr>
          <p:cNvPr id="9" name="Shape 7"/>
          <p:cNvSpPr/>
          <p:nvPr/>
        </p:nvSpPr>
        <p:spPr>
          <a:xfrm>
            <a:off x="4972620" y="3913287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0" name="Shape 8"/>
          <p:cNvSpPr/>
          <p:nvPr/>
        </p:nvSpPr>
        <p:spPr>
          <a:xfrm>
            <a:off x="4772699" y="370066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3589" y="373608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071388" y="4669334"/>
            <a:ext cx="38277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सुधारवादी आंदोलन (16वीं सदी)</a:t>
            </a:r>
            <a:endParaRPr lang="hi-IN" sz="1850" dirty="0"/>
          </a:p>
        </p:txBody>
      </p:sp>
      <p:sp>
        <p:nvSpPr>
          <p:cNvPr id="13" name="Text 11"/>
          <p:cNvSpPr/>
          <p:nvPr/>
        </p:nvSpPr>
        <p:spPr>
          <a:xfrm>
            <a:off x="3071438" y="5078016"/>
            <a:ext cx="38277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मार्टिन लूथर ने पोप की सर्वोच्चता को सीधी चुनौती दी।</a:t>
            </a:r>
            <a:endParaRPr lang="hi-IN" sz="1450" dirty="0"/>
          </a:p>
        </p:txBody>
      </p:sp>
      <p:sp>
        <p:nvSpPr>
          <p:cNvPr id="14" name="Shape 12"/>
          <p:cNvSpPr/>
          <p:nvPr/>
        </p:nvSpPr>
        <p:spPr>
          <a:xfrm>
            <a:off x="7193576" y="3346252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5" name="Shape 13"/>
          <p:cNvSpPr/>
          <p:nvPr/>
        </p:nvSpPr>
        <p:spPr>
          <a:xfrm>
            <a:off x="6993656" y="370066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64546" y="373608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292345" y="2143720"/>
            <a:ext cx="38277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वेस्टफेलिया संधि (1648)</a:t>
            </a:r>
            <a:endParaRPr lang="hi-IN" sz="1850" dirty="0"/>
          </a:p>
        </p:txBody>
      </p:sp>
      <p:sp>
        <p:nvSpPr>
          <p:cNvPr id="18" name="Text 16"/>
          <p:cNvSpPr/>
          <p:nvPr/>
        </p:nvSpPr>
        <p:spPr>
          <a:xfrm>
            <a:off x="5292394" y="2552402"/>
            <a:ext cx="38277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राष्ट्र-राज्य की स्वायत्तता की आधिकारिक स्वीकृति — चर्च की राजनीतिक भूमिका समाप्त।</a:t>
            </a:r>
            <a:endParaRPr lang="hi-IN" sz="1450" dirty="0"/>
          </a:p>
        </p:txBody>
      </p:sp>
      <p:sp>
        <p:nvSpPr>
          <p:cNvPr id="19" name="Shape 17"/>
          <p:cNvSpPr/>
          <p:nvPr/>
        </p:nvSpPr>
        <p:spPr>
          <a:xfrm>
            <a:off x="9414632" y="3913287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20" name="Shape 18"/>
          <p:cNvSpPr/>
          <p:nvPr/>
        </p:nvSpPr>
        <p:spPr>
          <a:xfrm>
            <a:off x="9214711" y="370066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85601" y="373608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513400" y="4669334"/>
            <a:ext cx="38277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आधुनिक धर्मनिरपेक्षता</a:t>
            </a:r>
            <a:endParaRPr lang="hi-IN" sz="1850" dirty="0"/>
          </a:p>
        </p:txBody>
      </p:sp>
      <p:sp>
        <p:nvSpPr>
          <p:cNvPr id="23" name="Text 21"/>
          <p:cNvSpPr/>
          <p:nvPr/>
        </p:nvSpPr>
        <p:spPr>
          <a:xfrm>
            <a:off x="7513450" y="5078016"/>
            <a:ext cx="38277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धर्म और राजनीति का संवैधानिक पृथक्करण — आधुनिक लोकतंत्र की नींव।</a:t>
            </a:r>
            <a:endParaRPr lang="hi-I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2703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निष्कर्ष: विरासत और प्रासंगिकता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580555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1775916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संघर्ष से लोकतंत्र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184598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दो तलवारों के टकराव ने शक्ति के विभाजन की अवधारणा को जन्म दिया, जो आधुनिक लोकतंत्र का मूल आधार है।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1580555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1775916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विकेंद्रीकरण की आवश्यकता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184598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एकाधिकार — चाहे धार्मिक हो या राजनीतिक — अंततः अत्याचार की ओर ले जाता है।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476228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367159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आज भी प्रासंगिक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080272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धर्म और राज्य के संबंध की बहस 21वीं सदी में भी जारी है — धर्मनिरपेक्षता शासन का भविष्य है।</a:t>
            </a:r>
            <a:endParaRPr lang="hi-IN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093097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E1E1E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5360789"/>
            <a:ext cx="236234" cy="1890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47608" y="5329337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दो तलवारों का सिद्धांत केवल मध्यकालीन इतिहास नहीं — यह आज के राजनीतिक विमर्श का दर्पण भी है।</a:t>
            </a:r>
            <a:endParaRPr lang="hi-I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2026-10-07T07:41:29Z</dcterms:created>
  <dcterms:modified xsi:type="dcterms:W3CDTF">2026-10-07T07:41:29Z</dcterms:modified>
</cp:coreProperties>
</file>