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1695" cy="6858000"/>
  <p:notesSz cx="6858000" cy="12191695"/>
  <p:embeddedFontLst>
    <p:embeddedFont>
      <p:font typeface="Raleway Bold"/>
      <p:regular r:id="rId201314"/>
    </p:embeddedFont>
    <p:embeddedFont>
      <p:font typeface="Raleway"/>
      <p:regular r:id="rId201315"/>
    </p:embeddedFont>
    <p:embeddedFont>
      <p:font typeface="Roboto"/>
      <p:regular r:id="rId201316"/>
    </p:embeddedFont>
    <p:embeddedFont>
      <p:font typeface="Roboto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ECE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1.png"/><Relationship Id="rId4" Type="http://schemas.openxmlformats.org/officeDocument/2006/relationships/image" Target="../media/image-5-2.sv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1.png"/><Relationship Id="rId6" Type="http://schemas.openxmlformats.org/officeDocument/2006/relationships/image" Target="../media/image-14-2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image" Target="../media/image-14-1.png"/><Relationship Id="rId10" Type="http://schemas.openxmlformats.org/officeDocument/2006/relationships/image" Target="../media/image-14-2.sv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svg"/><Relationship Id="rId13" Type="http://schemas.openxmlformats.org/officeDocument/2006/relationships/slideLayout" Target="../slideLayouts/slideLayout2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565958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भारतीय मौलिक अधिकार एवं मौलिक कर्त्तव्य</a:t>
            </a:r>
            <a:endParaRPr lang="hi-IN" sz="3700" dirty="0"/>
          </a:p>
        </p:txBody>
      </p:sp>
      <p:sp>
        <p:nvSpPr>
          <p:cNvPr id="4" name="Text 1"/>
          <p:cNvSpPr/>
          <p:nvPr/>
        </p:nvSpPr>
        <p:spPr>
          <a:xfrm>
            <a:off x="356682" y="4010124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hi-IN" altLang="en-US" sz="1450" b="1" dirty="0">
                <a:solidFill>
                  <a:srgbClr val="1B1B27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लोकतंत्र का आधार स्तंभ — नागरिकों के अधिकार और राष्ट्र के प्रति उनकी जिम्मेदारियाँ</a:t>
            </a:r>
            <a:endParaRPr lang="hi-IN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513743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भाग १: अधिकारों का दर्शन</a:t>
            </a:r>
            <a:endParaRPr lang="hi-IN" sz="3700" dirty="0"/>
          </a:p>
        </p:txBody>
      </p:sp>
      <p:sp>
        <p:nvSpPr>
          <p:cNvPr id="4" name="Shape 1"/>
          <p:cNvSpPr/>
          <p:nvPr/>
        </p:nvSpPr>
        <p:spPr>
          <a:xfrm>
            <a:off x="5233360" y="2367260"/>
            <a:ext cx="3053877" cy="1706662"/>
          </a:xfrm>
          <a:prstGeom prst="roundRect">
            <a:avLst>
              <a:gd name="adj" fmla="val 4652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428717" y="2562622"/>
            <a:ext cx="2663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संविधान की प्रस्तावना</a:t>
            </a:r>
            <a:endParaRPr lang="hi-IN" sz="1850" dirty="0"/>
          </a:p>
        </p:txBody>
      </p:sp>
      <p:sp>
        <p:nvSpPr>
          <p:cNvPr id="6" name="Text 3"/>
          <p:cNvSpPr/>
          <p:nvPr/>
        </p:nvSpPr>
        <p:spPr>
          <a:xfrm>
            <a:off x="5428717" y="2971304"/>
            <a:ext cx="26631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न्याय, स्वतंत्रता, समानता और बंधुत्व — ये चार आदर्श भारतीय लोकतंत्र की आत्मा हैं।</a:t>
            </a:r>
            <a:endParaRPr lang="hi-IN" sz="1450" dirty="0"/>
          </a:p>
        </p:txBody>
      </p:sp>
      <p:sp>
        <p:nvSpPr>
          <p:cNvPr id="7" name="Shape 4"/>
          <p:cNvSpPr/>
          <p:nvPr/>
        </p:nvSpPr>
        <p:spPr>
          <a:xfrm>
            <a:off x="8476244" y="2367260"/>
            <a:ext cx="3053976" cy="1706662"/>
          </a:xfrm>
          <a:prstGeom prst="roundRect">
            <a:avLst>
              <a:gd name="adj" fmla="val 4652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671601" y="2562622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मौलिक अधिकार</a:t>
            </a:r>
            <a:endParaRPr lang="hi-IN" sz="1850" dirty="0"/>
          </a:p>
        </p:txBody>
      </p:sp>
      <p:sp>
        <p:nvSpPr>
          <p:cNvPr id="9" name="Text 6"/>
          <p:cNvSpPr/>
          <p:nvPr/>
        </p:nvSpPr>
        <p:spPr>
          <a:xfrm>
            <a:off x="8671601" y="2971304"/>
            <a:ext cx="266326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नागरिक गरिमा और व्यक्तिगत स्वतंत्रता का सुरक्षा कवच, जो प्रत्येक नागरिक को प्राप्त है।</a:t>
            </a:r>
            <a:endParaRPr lang="hi-IN" sz="1450" dirty="0"/>
          </a:p>
        </p:txBody>
      </p:sp>
      <p:sp>
        <p:nvSpPr>
          <p:cNvPr id="10" name="Shape 7"/>
          <p:cNvSpPr/>
          <p:nvPr/>
        </p:nvSpPr>
        <p:spPr>
          <a:xfrm>
            <a:off x="5233360" y="4262934"/>
            <a:ext cx="6296860" cy="1101824"/>
          </a:xfrm>
          <a:prstGeom prst="roundRect">
            <a:avLst>
              <a:gd name="adj" fmla="val 720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28717" y="4458295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अनुच्छेद १२–३५</a:t>
            </a:r>
            <a:endParaRPr lang="hi-IN" sz="1850" dirty="0"/>
          </a:p>
        </p:txBody>
      </p:sp>
      <p:sp>
        <p:nvSpPr>
          <p:cNvPr id="12" name="Text 9"/>
          <p:cNvSpPr/>
          <p:nvPr/>
        </p:nvSpPr>
        <p:spPr>
          <a:xfrm>
            <a:off x="5428717" y="4866977"/>
            <a:ext cx="59061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संविधान के भाग ३ में वर्णित, ये अधिकार राज्य की शक्ति पर अंकुश लगाते हैं।</a:t>
            </a:r>
            <a:endParaRPr lang="hi-IN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5055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१. समानता का अधिकार</a:t>
            </a:r>
            <a:endParaRPr lang="hi-IN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1698625"/>
            <a:ext cx="1141582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</p:sp>
      <p:sp>
        <p:nvSpPr>
          <p:cNvPr id="4" name="Text 2"/>
          <p:cNvSpPr/>
          <p:nvPr/>
        </p:nvSpPr>
        <p:spPr>
          <a:xfrm>
            <a:off x="774879" y="1758013"/>
            <a:ext cx="1524359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अनुच्छेद १४–१८</a:t>
            </a:r>
            <a:endParaRPr lang="hi-IN" sz="11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411016"/>
            <a:ext cx="3504219" cy="350430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633201" y="3287198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क्या कहता है यह अधिकार?</a:t>
            </a:r>
            <a:endParaRPr lang="hi-IN" sz="1850" dirty="0"/>
          </a:p>
        </p:txBody>
      </p:sp>
      <p:sp>
        <p:nvSpPr>
          <p:cNvPr id="7" name="Text 4"/>
          <p:cNvSpPr/>
          <p:nvPr/>
        </p:nvSpPr>
        <p:spPr>
          <a:xfrm>
            <a:off x="4633201" y="3762772"/>
            <a:ext cx="6903269" cy="14079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hi-IN" alt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कानून के समक्ष समानता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सभी नागरिकों को समान कानूनी संरक्षण का अधिकार।</a:t>
            </a:r>
            <a:endParaRPr lang="hi-IN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hi-IN" alt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भेदभाव का निषेध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धर्म, जाति, लिंग या जन्म स्थान के आधार पर भेदभाव वर्जित।</a:t>
            </a:r>
            <a:endParaRPr lang="hi-IN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hi-IN" alt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छुआछूत का उन्मूलन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अनुच्छेद १७ द्वारा छुआछूत को दंडनीय अपराध घोषित किया गया।</a:t>
            </a:r>
            <a:endParaRPr lang="hi-IN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hi-IN" alt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उपाधियों का अंत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अनुच्छेद १८ के तहत राज्य द्वारा कोई उपाधि प्रदान नहीं की जाएगी।</a:t>
            </a:r>
            <a:endParaRPr lang="hi-IN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854262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२. स्वतंत्रता का अधिकार</a:t>
            </a:r>
            <a:endParaRPr lang="hi-IN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2802334"/>
            <a:ext cx="1141582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</p:sp>
      <p:sp>
        <p:nvSpPr>
          <p:cNvPr id="4" name="Text 2"/>
          <p:cNvSpPr/>
          <p:nvPr/>
        </p:nvSpPr>
        <p:spPr>
          <a:xfrm>
            <a:off x="774879" y="2861723"/>
            <a:ext cx="1524359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अनुच्छेद १९–२२</a:t>
            </a:r>
            <a:endParaRPr lang="hi-IN" sz="11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3302099"/>
            <a:ext cx="472468" cy="4724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1475" y="4010819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अभिव्यक्ति की स्वतंत्रता</a:t>
            </a:r>
            <a:endParaRPr lang="hi-IN" sz="1850" dirty="0"/>
          </a:p>
        </p:txBody>
      </p:sp>
      <p:sp>
        <p:nvSpPr>
          <p:cNvPr id="7" name="Text 4"/>
          <p:cNvSpPr/>
          <p:nvPr/>
        </p:nvSpPr>
        <p:spPr>
          <a:xfrm>
            <a:off x="661475" y="4419501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विचार, भाषण, सभा, संगठन, निवास और व्यवसाय चुनने की स्वतंत्रता।</a:t>
            </a:r>
            <a:endParaRPr lang="hi-IN" sz="14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3135" y="3302099"/>
            <a:ext cx="472468" cy="47248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363135" y="4010819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जीवन का अधिकार</a:t>
            </a:r>
            <a:endParaRPr lang="hi-IN" sz="1850" dirty="0"/>
          </a:p>
        </p:txBody>
      </p:sp>
      <p:sp>
        <p:nvSpPr>
          <p:cNvPr id="10" name="Text 6"/>
          <p:cNvSpPr/>
          <p:nvPr/>
        </p:nvSpPr>
        <p:spPr>
          <a:xfrm>
            <a:off x="4363135" y="4419501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अनुच्छेद २१ — व्यक्तिगत स्वतंत्रता और जीवन का सबसे मौलिक अधिकार।</a:t>
            </a:r>
            <a:endParaRPr lang="hi-IN" sz="14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64794" y="3302099"/>
            <a:ext cx="472468" cy="47248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064794" y="4010819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शिक्षा का अधिकार</a:t>
            </a:r>
            <a:endParaRPr lang="hi-IN" sz="1850" dirty="0"/>
          </a:p>
        </p:txBody>
      </p:sp>
      <p:sp>
        <p:nvSpPr>
          <p:cNvPr id="13" name="Text 8"/>
          <p:cNvSpPr/>
          <p:nvPr/>
        </p:nvSpPr>
        <p:spPr>
          <a:xfrm>
            <a:off x="8064794" y="4419501"/>
            <a:ext cx="346542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अनुच्छेद २१ए — ६ से १४ वर्ष के प्रत्येक बच्चे को निःशुल्क और अनिवार्य शिक्षा का अधिकार।</a:t>
            </a:r>
            <a:endParaRPr lang="hi-IN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5055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३. शोषण के विरुद्ध अधिकार</a:t>
            </a:r>
            <a:endParaRPr lang="hi-IN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1698625"/>
            <a:ext cx="1141582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</p:sp>
      <p:sp>
        <p:nvSpPr>
          <p:cNvPr id="4" name="Text 2"/>
          <p:cNvSpPr/>
          <p:nvPr/>
        </p:nvSpPr>
        <p:spPr>
          <a:xfrm>
            <a:off x="774879" y="1758013"/>
            <a:ext cx="1524359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अनुच्छेद २३–२४</a:t>
            </a:r>
            <a:endParaRPr lang="hi-IN" sz="11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3252986"/>
            <a:ext cx="3357082" cy="182036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77479" y="3467398"/>
            <a:ext cx="282667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मानव तस्करी पर प्रतिबंध</a:t>
            </a:r>
            <a:endParaRPr lang="hi-IN" sz="1850" dirty="0"/>
          </a:p>
        </p:txBody>
      </p:sp>
      <p:sp>
        <p:nvSpPr>
          <p:cNvPr id="7" name="Text 4"/>
          <p:cNvSpPr/>
          <p:nvPr/>
        </p:nvSpPr>
        <p:spPr>
          <a:xfrm>
            <a:off x="977479" y="3951684"/>
            <a:ext cx="2826671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किसी भी व्यक्ति की खरीद-बिक्री, बेगार और जबरन श्रम पूर्णतः वर्जित एवं दंडनीय।</a:t>
            </a:r>
            <a:endParaRPr lang="hi-IN" sz="14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07563" y="3252986"/>
            <a:ext cx="3357181" cy="1820366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523567" y="3467398"/>
            <a:ext cx="282677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बाल श्रम पर रोक</a:t>
            </a:r>
            <a:endParaRPr lang="hi-IN" sz="1850" dirty="0"/>
          </a:p>
        </p:txBody>
      </p:sp>
      <p:sp>
        <p:nvSpPr>
          <p:cNvPr id="10" name="Text 6"/>
          <p:cNvSpPr/>
          <p:nvPr/>
        </p:nvSpPr>
        <p:spPr>
          <a:xfrm>
            <a:off x="4523567" y="3951684"/>
            <a:ext cx="2826771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१४ वर्ष से कम आयु के बच्चों को खतरनाक कारखानों और खदानों में कार्य करवाना अपराध।</a:t>
            </a:r>
            <a:endParaRPr lang="hi-IN" sz="14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32251" y="2411016"/>
            <a:ext cx="3504219" cy="350430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364717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४. धार्मिक स्वतंत्रता का अधिकार</a:t>
            </a:r>
            <a:endParaRPr lang="hi-IN" sz="3700" dirty="0"/>
          </a:p>
        </p:txBody>
      </p:sp>
      <p:sp>
        <p:nvSpPr>
          <p:cNvPr id="4" name="Shape 1"/>
          <p:cNvSpPr/>
          <p:nvPr/>
        </p:nvSpPr>
        <p:spPr>
          <a:xfrm>
            <a:off x="5233360" y="2218234"/>
            <a:ext cx="1141582" cy="287139"/>
          </a:xfrm>
          <a:prstGeom prst="roundRect">
            <a:avLst>
              <a:gd name="adj" fmla="val 22118"/>
            </a:avLst>
          </a:prstGeom>
          <a:noFill/>
          <a:ln w="6350">
            <a:solidFill>
              <a:srgbClr val="1B1B2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346765" y="2277622"/>
            <a:ext cx="1524359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1B1B27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अनुच्छेद २५–२८</a:t>
            </a:r>
            <a:endParaRPr lang="hi-IN" sz="1150" dirty="0"/>
          </a:p>
        </p:txBody>
      </p:sp>
      <p:sp>
        <p:nvSpPr>
          <p:cNvPr id="6" name="Shape 3"/>
          <p:cNvSpPr/>
          <p:nvPr/>
        </p:nvSpPr>
        <p:spPr>
          <a:xfrm>
            <a:off x="5233360" y="2717998"/>
            <a:ext cx="6296860" cy="2795786"/>
          </a:xfrm>
          <a:prstGeom prst="roundRect">
            <a:avLst>
              <a:gd name="adj" fmla="val 2840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5239710" y="2724348"/>
            <a:ext cx="6284160" cy="1391543"/>
          </a:xfrm>
          <a:custGeom>
            <a:avLst/>
            <a:gdLst/>
            <a:ahLst/>
            <a:cxnLst/>
            <a:rect l="l" t="t" r="r" b="b"/>
            <a:pathLst>
              <a:path w="6284160" h="1391543">
                <a:moveTo>
                  <a:pt x="66156" y="0"/>
                </a:moveTo>
                <a:lnTo>
                  <a:pt x="6218004" y="0"/>
                </a:lnTo>
                <a:arcTo hR="66158" wR="66156" stAng="16200000" swAng="5400000"/>
                <a:lnTo>
                  <a:pt x="6284160" y="1391543"/>
                </a:lnTo>
                <a:lnTo>
                  <a:pt x="0" y="1391543"/>
                </a:lnTo>
                <a:lnTo>
                  <a:pt x="0" y="66158"/>
                </a:lnTo>
                <a:arcTo hR="66158" wR="66156" stAng="10800000" swAng="5400000"/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8" name="Text 5"/>
          <p:cNvSpPr/>
          <p:nvPr/>
        </p:nvSpPr>
        <p:spPr>
          <a:xfrm>
            <a:off x="5428717" y="2913360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धर्म मानने की स्वतंत्रता</a:t>
            </a:r>
            <a:endParaRPr lang="hi-IN" sz="1850" dirty="0"/>
          </a:p>
        </p:txBody>
      </p:sp>
      <p:sp>
        <p:nvSpPr>
          <p:cNvPr id="9" name="Text 6"/>
          <p:cNvSpPr/>
          <p:nvPr/>
        </p:nvSpPr>
        <p:spPr>
          <a:xfrm>
            <a:off x="5428717" y="3322042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कोई भी नागरिक अपनी इच्छा से किसी भी धर्म को मान सकता है, उसका आचरण कर सकता है और प्रचार कर सकता है।</a:t>
            </a:r>
            <a:endParaRPr lang="hi-IN" sz="1450" dirty="0"/>
          </a:p>
        </p:txBody>
      </p:sp>
      <p:sp>
        <p:nvSpPr>
          <p:cNvPr id="10" name="Shape 7"/>
          <p:cNvSpPr/>
          <p:nvPr/>
        </p:nvSpPr>
        <p:spPr>
          <a:xfrm>
            <a:off x="5239710" y="4115891"/>
            <a:ext cx="6284160" cy="1391543"/>
          </a:xfrm>
          <a:custGeom>
            <a:avLst/>
            <a:gdLst/>
            <a:ahLst/>
            <a:cxnLst/>
            <a:rect l="l" t="t" r="r" b="b"/>
            <a:pathLst>
              <a:path w="6284160" h="1391543">
                <a:moveTo>
                  <a:pt x="0" y="0"/>
                </a:moveTo>
                <a:lnTo>
                  <a:pt x="6284160" y="0"/>
                </a:lnTo>
                <a:lnTo>
                  <a:pt x="6284160" y="1325385"/>
                </a:lnTo>
                <a:arcTo hR="66158" wR="66156" stAng="0" swAng="5400000"/>
                <a:lnTo>
                  <a:pt x="66156" y="1391543"/>
                </a:lnTo>
                <a:arcTo hR="66158" wR="66156" stAng="5400000" swAng="5400000"/>
                <a:lnTo>
                  <a:pt x="0" y="0"/>
                </a:lnTo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11" name="Shape 8"/>
          <p:cNvSpPr/>
          <p:nvPr/>
        </p:nvSpPr>
        <p:spPr>
          <a:xfrm>
            <a:off x="5239710" y="4115891"/>
            <a:ext cx="6284160" cy="2540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</p:sp>
      <p:sp>
        <p:nvSpPr>
          <p:cNvPr id="12" name="Text 9"/>
          <p:cNvSpPr/>
          <p:nvPr/>
        </p:nvSpPr>
        <p:spPr>
          <a:xfrm>
            <a:off x="5428717" y="4304903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धार्मिक प्रबंधन का अधिकार</a:t>
            </a:r>
            <a:endParaRPr lang="hi-IN" sz="1850" dirty="0"/>
          </a:p>
        </p:txBody>
      </p:sp>
      <p:sp>
        <p:nvSpPr>
          <p:cNvPr id="13" name="Text 10"/>
          <p:cNvSpPr/>
          <p:nvPr/>
        </p:nvSpPr>
        <p:spPr>
          <a:xfrm>
            <a:off x="5428717" y="4713585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प्रत्येक धार्मिक संप्रदाय को अपने मामलों का स्वतंत्र रूप से प्रबंधन करने का संवैधानिक अधिकार प्राप्त है।</a:t>
            </a:r>
            <a:endParaRPr lang="hi-IN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5055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५. संस्कृति एवं शिक्षा संबंधी अधिकार</a:t>
            </a:r>
            <a:endParaRPr lang="hi-IN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1698625"/>
            <a:ext cx="1141582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</p:sp>
      <p:sp>
        <p:nvSpPr>
          <p:cNvPr id="4" name="Text 2"/>
          <p:cNvSpPr/>
          <p:nvPr/>
        </p:nvSpPr>
        <p:spPr>
          <a:xfrm>
            <a:off x="774879" y="1758013"/>
            <a:ext cx="1524359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अनुच्छेद २९–३०</a:t>
            </a:r>
            <a:endParaRPr lang="hi-IN" sz="11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411016"/>
            <a:ext cx="3504219" cy="350430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633201" y="3400506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अल्पसंख्यकों की सुरक्षा</a:t>
            </a:r>
            <a:endParaRPr lang="hi-IN" sz="1850" dirty="0"/>
          </a:p>
        </p:txBody>
      </p:sp>
      <p:sp>
        <p:nvSpPr>
          <p:cNvPr id="7" name="Text 4"/>
          <p:cNvSpPr/>
          <p:nvPr/>
        </p:nvSpPr>
        <p:spPr>
          <a:xfrm>
            <a:off x="4633201" y="3876080"/>
            <a:ext cx="6903269" cy="10773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भारत में हर अल्पसंख्यक वर्ग को अपनी 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hi-IN" alt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भाषा, लिपि और संस्कृति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को संरक्षित करने का पूर्ण अधिकार है।</a:t>
            </a:r>
            <a:endParaRPr lang="hi-IN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साथ ही, वे अपनी 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शिक्षण संस्थाएं स्थापित और संचालित</a:t>
            </a:r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कर सकते हैं — यह स्वायत्तता उनकी पहचान की रक्षा करती है।</a:t>
            </a:r>
            <a:endParaRPr lang="hi-IN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69020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६. संवैधानिक उपचारों का अधिकार</a:t>
            </a:r>
            <a:endParaRPr lang="hi-IN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1817092"/>
            <a:ext cx="875881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</p:sp>
      <p:sp>
        <p:nvSpPr>
          <p:cNvPr id="4" name="Text 2"/>
          <p:cNvSpPr/>
          <p:nvPr/>
        </p:nvSpPr>
        <p:spPr>
          <a:xfrm>
            <a:off x="774879" y="1876480"/>
            <a:ext cx="1258658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अनुच्छेद ३२</a:t>
            </a:r>
            <a:endParaRPr lang="hi-IN" sz="1150" dirty="0"/>
          </a:p>
        </p:txBody>
      </p:sp>
      <p:sp>
        <p:nvSpPr>
          <p:cNvPr id="5" name="Text 3"/>
          <p:cNvSpPr/>
          <p:nvPr/>
        </p:nvSpPr>
        <p:spPr>
          <a:xfrm>
            <a:off x="944936" y="2529483"/>
            <a:ext cx="1058528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i="1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"अनुच्छेद ३२ संविधान की आत्मा और हृदय है।"</a:t>
            </a:r>
            <a:endParaRPr lang="hi-IN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डॉ. भीमराव अंबेडकर</a:t>
            </a:r>
            <a:endParaRPr lang="hi-IN" sz="1450" dirty="0"/>
          </a:p>
        </p:txBody>
      </p:sp>
      <p:sp>
        <p:nvSpPr>
          <p:cNvPr id="6" name="Shape 4"/>
          <p:cNvSpPr/>
          <p:nvPr/>
        </p:nvSpPr>
        <p:spPr>
          <a:xfrm>
            <a:off x="661475" y="2316857"/>
            <a:ext cx="25399" cy="1030089"/>
          </a:xfrm>
          <a:prstGeom prst="roundRect">
            <a:avLst>
              <a:gd name="adj" fmla="val 50001"/>
            </a:avLst>
          </a:prstGeom>
          <a:solidFill>
            <a:srgbClr val="1B1B27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3559572"/>
            <a:ext cx="3622882" cy="75604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50482" y="4504630"/>
            <a:ext cx="32448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अधिकार का उल्लंघन</a:t>
            </a:r>
            <a:endParaRPr lang="hi-IN" sz="1850" dirty="0"/>
          </a:p>
        </p:txBody>
      </p:sp>
      <p:sp>
        <p:nvSpPr>
          <p:cNvPr id="9" name="Text 6"/>
          <p:cNvSpPr/>
          <p:nvPr/>
        </p:nvSpPr>
        <p:spPr>
          <a:xfrm>
            <a:off x="850482" y="4913313"/>
            <a:ext cx="324486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किसी मौलिक अधिकार का हनन होने पर नागरिक सीधे सर्वोच्च न्यायालय जा सकता है।</a:t>
            </a:r>
            <a:endParaRPr lang="hi-IN" sz="145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4357" y="3559572"/>
            <a:ext cx="3622882" cy="75604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473364" y="4504630"/>
            <a:ext cx="32448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रिट याचिका</a:t>
            </a:r>
            <a:endParaRPr lang="hi-IN" sz="1850" dirty="0"/>
          </a:p>
        </p:txBody>
      </p:sp>
      <p:sp>
        <p:nvSpPr>
          <p:cNvPr id="12" name="Text 8"/>
          <p:cNvSpPr/>
          <p:nvPr/>
        </p:nvSpPr>
        <p:spPr>
          <a:xfrm>
            <a:off x="4473364" y="4913313"/>
            <a:ext cx="324486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बंदी प्रत्यक्षीकरण, परमादेश, प्रतिषेध, उत्प्रेषण और अधिकार पृच्छा — पाँच प्रकार की रिट उपलब्ध।</a:t>
            </a:r>
            <a:endParaRPr lang="hi-IN" sz="145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7239" y="3559572"/>
            <a:ext cx="3622882" cy="756047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096246" y="4504630"/>
            <a:ext cx="324486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न्याय सुनिश्चित</a:t>
            </a:r>
            <a:endParaRPr lang="hi-IN" sz="1850" dirty="0"/>
          </a:p>
        </p:txBody>
      </p:sp>
      <p:sp>
        <p:nvSpPr>
          <p:cNvPr id="15" name="Text 10"/>
          <p:cNvSpPr/>
          <p:nvPr/>
        </p:nvSpPr>
        <p:spPr>
          <a:xfrm>
            <a:off x="8096246" y="4913313"/>
            <a:ext cx="324486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यह अधिकार स्वयं एक मौलिक अधिकार है — जो अन्य सभी अधिकारों का रक्षक है।</a:t>
            </a:r>
            <a:endParaRPr lang="hi-IN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513743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भाग २: राष्ट्र के प्रति निष्ठा</a:t>
            </a:r>
            <a:endParaRPr lang="hi-IN" sz="3700" dirty="0"/>
          </a:p>
        </p:txBody>
      </p:sp>
      <p:sp>
        <p:nvSpPr>
          <p:cNvPr id="4" name="Shape 1"/>
          <p:cNvSpPr/>
          <p:nvPr/>
        </p:nvSpPr>
        <p:spPr>
          <a:xfrm>
            <a:off x="5233360" y="2367260"/>
            <a:ext cx="3053877" cy="1706662"/>
          </a:xfrm>
          <a:prstGeom prst="roundRect">
            <a:avLst>
              <a:gd name="adj" fmla="val 4652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428717" y="2562622"/>
            <a:ext cx="2663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मौलिक कर्तव्य</a:t>
            </a:r>
            <a:endParaRPr lang="hi-IN" sz="1850" dirty="0"/>
          </a:p>
        </p:txBody>
      </p:sp>
      <p:sp>
        <p:nvSpPr>
          <p:cNvPr id="6" name="Text 3"/>
          <p:cNvSpPr/>
          <p:nvPr/>
        </p:nvSpPr>
        <p:spPr>
          <a:xfrm>
            <a:off x="5428717" y="2971304"/>
            <a:ext cx="26631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संविधान के भाग ४ए, अनुच्छेद ५१ए में वर्णित — नागरिकों के राष्ट्र के प्रति दायित्व।</a:t>
            </a:r>
            <a:endParaRPr lang="hi-IN" sz="1450" dirty="0"/>
          </a:p>
        </p:txBody>
      </p:sp>
      <p:sp>
        <p:nvSpPr>
          <p:cNvPr id="7" name="Shape 4"/>
          <p:cNvSpPr/>
          <p:nvPr/>
        </p:nvSpPr>
        <p:spPr>
          <a:xfrm>
            <a:off x="8476244" y="2367260"/>
            <a:ext cx="3053976" cy="1706662"/>
          </a:xfrm>
          <a:prstGeom prst="roundRect">
            <a:avLst>
              <a:gd name="adj" fmla="val 4652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671601" y="2562622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४२वाँ संशोधन, १९७६</a:t>
            </a:r>
            <a:endParaRPr lang="hi-IN" sz="1850" dirty="0"/>
          </a:p>
        </p:txBody>
      </p:sp>
      <p:sp>
        <p:nvSpPr>
          <p:cNvPr id="9" name="Text 6"/>
          <p:cNvSpPr/>
          <p:nvPr/>
        </p:nvSpPr>
        <p:spPr>
          <a:xfrm>
            <a:off x="8671601" y="2971304"/>
            <a:ext cx="266326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स्वर्ण सिंह समिति की सिफारिशों के आधार पर मूल संविधान में जोड़ा गया।</a:t>
            </a:r>
            <a:endParaRPr lang="hi-IN" sz="1450" dirty="0"/>
          </a:p>
        </p:txBody>
      </p:sp>
      <p:sp>
        <p:nvSpPr>
          <p:cNvPr id="10" name="Shape 7"/>
          <p:cNvSpPr/>
          <p:nvPr/>
        </p:nvSpPr>
        <p:spPr>
          <a:xfrm>
            <a:off x="5233360" y="4262934"/>
            <a:ext cx="6296860" cy="1101824"/>
          </a:xfrm>
          <a:prstGeom prst="roundRect">
            <a:avLst>
              <a:gd name="adj" fmla="val 720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28717" y="4458295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सोवियत प्रेरणा</a:t>
            </a:r>
            <a:endParaRPr lang="hi-IN" sz="1850" dirty="0"/>
          </a:p>
        </p:txBody>
      </p:sp>
      <p:sp>
        <p:nvSpPr>
          <p:cNvPr id="12" name="Text 9"/>
          <p:cNvSpPr/>
          <p:nvPr/>
        </p:nvSpPr>
        <p:spPr>
          <a:xfrm>
            <a:off x="5428717" y="4866977"/>
            <a:ext cx="59061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सोवियत संघ के संविधान से प्रेरित — अधिकारों के साथ कर्तव्यों का समावेश किया गया।</a:t>
            </a:r>
            <a:endParaRPr lang="hi-IN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4771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मुख्य कर्तव्य १–५: राष्ट्रीय सम्मान</a:t>
            </a:r>
            <a:endParaRPr lang="hi-IN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113855"/>
            <a:ext cx="3504219" cy="3504307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633201" y="2375297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704091" y="2410718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247449" y="2440186"/>
            <a:ext cx="271922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संविधान, ध्वज और राष्ट्रगान का सम्मान</a:t>
            </a:r>
            <a:endParaRPr lang="hi-IN" sz="1850" dirty="0"/>
          </a:p>
        </p:txBody>
      </p:sp>
      <p:sp>
        <p:nvSpPr>
          <p:cNvPr id="7" name="Text 4"/>
          <p:cNvSpPr/>
          <p:nvPr/>
        </p:nvSpPr>
        <p:spPr>
          <a:xfrm>
            <a:off x="5247449" y="3219748"/>
            <a:ext cx="271922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राष्ट्रीय प्रतीकों के प्रति आदर भाव रखना प्रत्येक नागरिक का दायित्व है।</a:t>
            </a:r>
            <a:endParaRPr lang="hi-IN" sz="1450" dirty="0"/>
          </a:p>
        </p:txBody>
      </p:sp>
      <p:sp>
        <p:nvSpPr>
          <p:cNvPr id="8" name="Shape 5"/>
          <p:cNvSpPr/>
          <p:nvPr/>
        </p:nvSpPr>
        <p:spPr>
          <a:xfrm>
            <a:off x="8202903" y="2375297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273793" y="2410718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8817151" y="2440186"/>
            <a:ext cx="271931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स्वतंत्रता संग्राम के आदर्श</a:t>
            </a:r>
            <a:endParaRPr lang="hi-IN" sz="1850" dirty="0"/>
          </a:p>
        </p:txBody>
      </p:sp>
      <p:sp>
        <p:nvSpPr>
          <p:cNvPr id="11" name="Text 8"/>
          <p:cNvSpPr/>
          <p:nvPr/>
        </p:nvSpPr>
        <p:spPr>
          <a:xfrm>
            <a:off x="8817151" y="2924473"/>
            <a:ext cx="271931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देश की आजादी के लिए बलिदान देने वालों के सपनों को जीवित रखना।</a:t>
            </a:r>
            <a:endParaRPr lang="hi-IN" sz="1450" dirty="0"/>
          </a:p>
        </p:txBody>
      </p:sp>
      <p:sp>
        <p:nvSpPr>
          <p:cNvPr id="12" name="Shape 9"/>
          <p:cNvSpPr/>
          <p:nvPr/>
        </p:nvSpPr>
        <p:spPr>
          <a:xfrm>
            <a:off x="4633201" y="4202609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704091" y="4238030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5247449" y="4267498"/>
            <a:ext cx="628902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संप्रभुता और अखंडता की रक्षा</a:t>
            </a:r>
            <a:endParaRPr lang="hi-IN" sz="1850" dirty="0"/>
          </a:p>
        </p:txBody>
      </p:sp>
      <p:sp>
        <p:nvSpPr>
          <p:cNvPr id="15" name="Text 12"/>
          <p:cNvSpPr/>
          <p:nvPr/>
        </p:nvSpPr>
        <p:spPr>
          <a:xfrm>
            <a:off x="5247449" y="4751784"/>
            <a:ext cx="628902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भारत की एकता और अखंडता को अक्षुण्ण बनाए रखना तथा देश सेवा के लिए सदैव तत्पर रहना।</a:t>
            </a:r>
            <a:endParaRPr lang="hi-IN" sz="14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35638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मुख्य कर्तव्य ६–१०: नागरिक बोध</a:t>
            </a:r>
            <a:endParaRPr lang="hi-IN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304455"/>
            <a:ext cx="472468" cy="4724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3013174"/>
            <a:ext cx="53162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संस्कृति की रक्षा</a:t>
            </a:r>
            <a:endParaRPr lang="hi-IN" sz="1850" dirty="0"/>
          </a:p>
        </p:txBody>
      </p:sp>
      <p:sp>
        <p:nvSpPr>
          <p:cNvPr id="5" name="Text 2"/>
          <p:cNvSpPr/>
          <p:nvPr/>
        </p:nvSpPr>
        <p:spPr>
          <a:xfrm>
            <a:off x="661475" y="3421856"/>
            <a:ext cx="53162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भारत की समृद्ध और गौरवशाली सांस्कृतिक धरोहर को संजोना और आगे बढ़ाना।</a:t>
            </a:r>
            <a:endParaRPr lang="hi-IN" sz="14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13915" y="2304455"/>
            <a:ext cx="472468" cy="4724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213915" y="3013174"/>
            <a:ext cx="53163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पर्यावरण संरक्षण</a:t>
            </a:r>
            <a:endParaRPr lang="hi-IN" sz="1850" dirty="0"/>
          </a:p>
        </p:txBody>
      </p:sp>
      <p:sp>
        <p:nvSpPr>
          <p:cNvPr id="8" name="Text 4"/>
          <p:cNvSpPr/>
          <p:nvPr/>
        </p:nvSpPr>
        <p:spPr>
          <a:xfrm>
            <a:off x="6213915" y="3421856"/>
            <a:ext cx="531630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वन, नदी, वन्यजीव और प्राकृतिक संपदा का संरक्षण — पृथ्वी के प्रति जिम्मेदारी।</a:t>
            </a:r>
            <a:endParaRPr lang="hi-IN" sz="14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475" y="4102298"/>
            <a:ext cx="472468" cy="472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61475" y="4811018"/>
            <a:ext cx="53162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वैज्ञानिक दृष्टिकोण</a:t>
            </a:r>
            <a:endParaRPr lang="hi-IN" sz="1850" dirty="0"/>
          </a:p>
        </p:txBody>
      </p:sp>
      <p:sp>
        <p:nvSpPr>
          <p:cNvPr id="11" name="Text 6"/>
          <p:cNvSpPr/>
          <p:nvPr/>
        </p:nvSpPr>
        <p:spPr>
          <a:xfrm>
            <a:off x="661475" y="5219700"/>
            <a:ext cx="53162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वैज्ञानिक सोच, मानवतावाद और सुधार की प्रवृत्ति विकसित करना।</a:t>
            </a:r>
            <a:endParaRPr lang="hi-IN" sz="1450" dirty="0"/>
          </a:p>
        </p:txBody>
      </p:sp>
      <p:pic>
        <p:nvPicPr>
          <p:cNvPr id="12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13915" y="4102298"/>
            <a:ext cx="472468" cy="47248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213915" y="4811018"/>
            <a:ext cx="53163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सार्वजनिक संपत्ति की सुरक्षा</a:t>
            </a:r>
            <a:endParaRPr lang="hi-IN" sz="1850" dirty="0"/>
          </a:p>
        </p:txBody>
      </p:sp>
      <p:sp>
        <p:nvSpPr>
          <p:cNvPr id="14" name="Text 8"/>
          <p:cNvSpPr/>
          <p:nvPr/>
        </p:nvSpPr>
        <p:spPr>
          <a:xfrm>
            <a:off x="6213915" y="5219700"/>
            <a:ext cx="531630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सार्वजनिक संपत्ति को क्षति न पहुँचाएं और हिंसा से दूर रहें।</a:t>
            </a:r>
            <a:endParaRPr lang="hi-IN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268798"/>
            <a:ext cx="6903269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कर्तव्य ११: शिक्षा का दायित्व</a:t>
            </a:r>
            <a:endParaRPr lang="hi-IN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3051473"/>
            <a:ext cx="1853757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</p:sp>
      <p:sp>
        <p:nvSpPr>
          <p:cNvPr id="4" name="Text 2"/>
          <p:cNvSpPr/>
          <p:nvPr/>
        </p:nvSpPr>
        <p:spPr>
          <a:xfrm>
            <a:off x="774879" y="3110861"/>
            <a:ext cx="2236533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hi-IN" alt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८६वाँ संविधान संशोधन, २००२</a:t>
            </a:r>
            <a:endParaRPr lang="hi-IN" sz="1150" dirty="0"/>
          </a:p>
        </p:txBody>
      </p:sp>
      <p:sp>
        <p:nvSpPr>
          <p:cNvPr id="5" name="Text 3"/>
          <p:cNvSpPr/>
          <p:nvPr/>
        </p:nvSpPr>
        <p:spPr>
          <a:xfrm>
            <a:off x="661475" y="3551238"/>
            <a:ext cx="6903269" cy="10773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यह कर्तव्य 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hi-IN" alt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माता-पिता और संरक्षकों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पर एक विशेष उत्तरदायित्व डालता है — कि वे 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hi-IN" alt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६ से १४ वर्ष</a:t>
            </a:r>
            <a:pPr algn="l" indent="0" marL="0">
              <a:lnSpc>
                <a:spcPct val="133000"/>
              </a:lnSpc>
              <a:spcAft>
                <a:spcPts val="1300"/>
              </a:spcAft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की आयु के अपने बच्चों को शिक्षा के अवसर अवश्य प्रदान करें।</a:t>
            </a:r>
            <a:endParaRPr lang="hi-IN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यह कर्तव्य अनुच्छेद २१ए (शिक्षा का अधिकार) का पूरक है और बच्चों के भविष्य को सुरक्षित करता है।</a:t>
            </a:r>
            <a:endParaRPr lang="hi-IN" sz="145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32251" y="1676797"/>
            <a:ext cx="3504219" cy="350430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30896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भाग ३: संतुलन और विकास</a:t>
            </a:r>
            <a:endParaRPr lang="hi-IN" sz="3700" dirty="0"/>
          </a:p>
        </p:txBody>
      </p:sp>
      <p:sp>
        <p:nvSpPr>
          <p:cNvPr id="3" name="Text 1"/>
          <p:cNvSpPr/>
          <p:nvPr/>
        </p:nvSpPr>
        <p:spPr>
          <a:xfrm>
            <a:off x="356682" y="2378968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अधिकार और कर्तव्य — एक सिक्के के दो पहलू</a:t>
            </a:r>
            <a:endParaRPr lang="hi-IN" sz="1450" dirty="0"/>
          </a:p>
        </p:txBody>
      </p:sp>
      <p:sp>
        <p:nvSpPr>
          <p:cNvPr id="4" name="Shape 2"/>
          <p:cNvSpPr/>
          <p:nvPr/>
        </p:nvSpPr>
        <p:spPr>
          <a:xfrm>
            <a:off x="525350" y="2894013"/>
            <a:ext cx="5476043" cy="2553692"/>
          </a:xfrm>
          <a:prstGeom prst="roundRect">
            <a:avLst>
              <a:gd name="adj" fmla="val 5329"/>
            </a:avLst>
          </a:prstGeom>
          <a:solidFill>
            <a:srgbClr val="1B1B27">
              <a:alpha val="95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14357" y="3091737"/>
            <a:ext cx="509802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मौलिक अधिकार</a:t>
            </a:r>
            <a:endParaRPr lang="hi-IN" sz="1850" dirty="0"/>
          </a:p>
        </p:txBody>
      </p:sp>
      <p:sp>
        <p:nvSpPr>
          <p:cNvPr id="6" name="Text 4"/>
          <p:cNvSpPr/>
          <p:nvPr/>
        </p:nvSpPr>
        <p:spPr>
          <a:xfrm>
            <a:off x="714357" y="3567311"/>
            <a:ext cx="509802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व्यक्ति को राज्य की मनमानी से सुरक्षित रखते हैं। नागरिक गरिमा, स्वतंत्रता और समानता सुनिश्चित करते हैं।</a:t>
            </a:r>
            <a:endParaRPr lang="hi-IN" sz="1450" dirty="0"/>
          </a:p>
        </p:txBody>
      </p:sp>
      <p:sp>
        <p:nvSpPr>
          <p:cNvPr id="7" name="Text 5"/>
          <p:cNvSpPr/>
          <p:nvPr/>
        </p:nvSpPr>
        <p:spPr>
          <a:xfrm>
            <a:off x="714357" y="4342209"/>
            <a:ext cx="5098029" cy="1039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hi-IN" altLang="en-US" sz="14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व्यक्तिगत स्वतंत्रता का संरक्षण</a:t>
            </a:r>
            <a:endParaRPr lang="hi-IN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hi-IN" altLang="en-US" sz="14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राज्य शक्ति पर अंकुश</a:t>
            </a:r>
            <a:endParaRPr lang="hi-IN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hi-IN" altLang="en-US" sz="145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न्यायालय द्वारा प्रवर्तनीय</a:t>
            </a:r>
            <a:endParaRPr lang="hi-IN" sz="1450" dirty="0"/>
          </a:p>
        </p:txBody>
      </p:sp>
      <p:sp>
        <p:nvSpPr>
          <p:cNvPr id="8" name="Text 6"/>
          <p:cNvSpPr/>
          <p:nvPr/>
        </p:nvSpPr>
        <p:spPr>
          <a:xfrm>
            <a:off x="6332776" y="3091737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मौलिक कर्तव्य</a:t>
            </a:r>
            <a:endParaRPr lang="hi-IN" sz="1850" dirty="0"/>
          </a:p>
        </p:txBody>
      </p:sp>
      <p:sp>
        <p:nvSpPr>
          <p:cNvPr id="9" name="Text 7"/>
          <p:cNvSpPr/>
          <p:nvPr/>
        </p:nvSpPr>
        <p:spPr>
          <a:xfrm>
            <a:off x="6332776" y="3567311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राष्ट्र की प्रगति, एकता और अखंडता सुनिश्चित करते हैं। समाज के प्रति उत्तरदायित्व की भावना जागृत करते हैं।</a:t>
            </a:r>
            <a:endParaRPr lang="hi-IN" sz="1450" dirty="0"/>
          </a:p>
        </p:txBody>
      </p:sp>
      <p:sp>
        <p:nvSpPr>
          <p:cNvPr id="10" name="Text 8"/>
          <p:cNvSpPr/>
          <p:nvPr/>
        </p:nvSpPr>
        <p:spPr>
          <a:xfrm>
            <a:off x="6332776" y="4342209"/>
            <a:ext cx="5203794" cy="1039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राष्ट्रीय एकता का पोषण</a:t>
            </a:r>
            <a:endParaRPr lang="hi-IN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सामाजिक जिम्मेदारी</a:t>
            </a:r>
            <a:endParaRPr lang="hi-IN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नैतिक दायित्व</a:t>
            </a:r>
            <a:endParaRPr lang="hi-IN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822115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समसामयिक महत्व</a:t>
            </a:r>
            <a:endParaRPr lang="hi-IN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770188"/>
            <a:ext cx="3496877" cy="2286298"/>
          </a:xfrm>
          <a:prstGeom prst="rect">
            <a:avLst/>
          </a:prstGeom>
        </p:spPr>
      </p:pic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96410" y="2940248"/>
            <a:ext cx="226808" cy="226814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75881" y="3526135"/>
            <a:ext cx="30680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केसवानंद भारती केस (१९७३)</a:t>
            </a:r>
            <a:endParaRPr lang="hi-IN" sz="1850" dirty="0"/>
          </a:p>
        </p:txBody>
      </p:sp>
      <p:sp>
        <p:nvSpPr>
          <p:cNvPr id="6" name="Text 2"/>
          <p:cNvSpPr/>
          <p:nvPr/>
        </p:nvSpPr>
        <p:spPr>
          <a:xfrm>
            <a:off x="875881" y="3934817"/>
            <a:ext cx="306806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'मूल ढांचा' सिद्धांत — संसद संविधान में संशोधन कर सकती है, किंतु मूल ढांचे को नहीं बदल सकती।</a:t>
            </a:r>
            <a:endParaRPr lang="hi-IN" sz="14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47359" y="2770188"/>
            <a:ext cx="3496877" cy="2286298"/>
          </a:xfrm>
          <a:prstGeom prst="rect">
            <a:avLst/>
          </a:prstGeom>
        </p:spPr>
      </p:pic>
      <p:pic>
        <p:nvPicPr>
          <p:cNvPr id="8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82294" y="2940248"/>
            <a:ext cx="226808" cy="226814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4561766" y="3526135"/>
            <a:ext cx="30680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मेनका गांधी केस (१९७८)</a:t>
            </a:r>
            <a:endParaRPr lang="hi-IN" sz="1850" dirty="0"/>
          </a:p>
        </p:txBody>
      </p:sp>
      <p:sp>
        <p:nvSpPr>
          <p:cNvPr id="10" name="Text 4"/>
          <p:cNvSpPr/>
          <p:nvPr/>
        </p:nvSpPr>
        <p:spPr>
          <a:xfrm>
            <a:off x="4561766" y="3934817"/>
            <a:ext cx="306806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अनुच्छेद २१ को विस्तृत अर्थ दिया — जीवन का अधिकार केवल शारीरिक अस्तित्व नहीं, बल्कि गरिमापूर्ण जीवन का अधिकार है।</a:t>
            </a:r>
            <a:endParaRPr lang="hi-IN" sz="1450" dirty="0"/>
          </a:p>
        </p:txBody>
      </p:sp>
      <p:pic>
        <p:nvPicPr>
          <p:cNvPr id="11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33244" y="2770188"/>
            <a:ext cx="3496877" cy="2286298"/>
          </a:xfrm>
          <a:prstGeom prst="rect">
            <a:avLst/>
          </a:prstGeom>
        </p:spPr>
      </p:pic>
      <p:pic>
        <p:nvPicPr>
          <p:cNvPr id="12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668179" y="2940248"/>
            <a:ext cx="226808" cy="226814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8247650" y="3526135"/>
            <a:ext cx="30680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नागरिक जागरूकता</a:t>
            </a:r>
            <a:endParaRPr lang="hi-IN" sz="1850" dirty="0"/>
          </a:p>
        </p:txBody>
      </p:sp>
      <p:sp>
        <p:nvSpPr>
          <p:cNvPr id="14" name="Text 6"/>
          <p:cNvSpPr/>
          <p:nvPr/>
        </p:nvSpPr>
        <p:spPr>
          <a:xfrm>
            <a:off x="8247650" y="3934817"/>
            <a:ext cx="306806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समाज के प्रति सक्रिय नागरिक भागीदारी ही लोकतंत्र को जीवंत, सशक्त और प्रासंगिक बनाए रखती है।</a:t>
            </a:r>
            <a:endParaRPr lang="hi-IN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362534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hi-IN" alt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निष्कर्ष: एक बेहतर भारत का निर्माण</a:t>
            </a:r>
            <a:endParaRPr lang="hi-IN" sz="3700" dirty="0"/>
          </a:p>
        </p:txBody>
      </p:sp>
      <p:sp>
        <p:nvSpPr>
          <p:cNvPr id="4" name="Shape 1"/>
          <p:cNvSpPr/>
          <p:nvPr/>
        </p:nvSpPr>
        <p:spPr>
          <a:xfrm>
            <a:off x="5233360" y="2216051"/>
            <a:ext cx="3053877" cy="1706662"/>
          </a:xfrm>
          <a:prstGeom prst="roundRect">
            <a:avLst>
              <a:gd name="adj" fmla="val 4652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428717" y="2411413"/>
            <a:ext cx="2663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अधिकार + कर्तव्य</a:t>
            </a:r>
            <a:endParaRPr lang="hi-IN" sz="1850" dirty="0"/>
          </a:p>
        </p:txBody>
      </p:sp>
      <p:sp>
        <p:nvSpPr>
          <p:cNvPr id="6" name="Text 3"/>
          <p:cNvSpPr/>
          <p:nvPr/>
        </p:nvSpPr>
        <p:spPr>
          <a:xfrm>
            <a:off x="5428717" y="2820095"/>
            <a:ext cx="2663163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अधिकारों का उपभोग करते समय कर्तव्यों का पालन करें — यही जिम्मेदार नागरिकता की पहचान है।</a:t>
            </a:r>
            <a:endParaRPr lang="hi-IN" sz="1450" dirty="0"/>
          </a:p>
        </p:txBody>
      </p:sp>
      <p:sp>
        <p:nvSpPr>
          <p:cNvPr id="7" name="Shape 4"/>
          <p:cNvSpPr/>
          <p:nvPr/>
        </p:nvSpPr>
        <p:spPr>
          <a:xfrm>
            <a:off x="8476244" y="2216051"/>
            <a:ext cx="3053976" cy="1706662"/>
          </a:xfrm>
          <a:prstGeom prst="roundRect">
            <a:avLst>
              <a:gd name="adj" fmla="val 4652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671601" y="2411413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सक्रिय भागीदारी</a:t>
            </a:r>
            <a:endParaRPr lang="hi-IN" sz="1850" dirty="0"/>
          </a:p>
        </p:txBody>
      </p:sp>
      <p:sp>
        <p:nvSpPr>
          <p:cNvPr id="9" name="Text 6"/>
          <p:cNvSpPr/>
          <p:nvPr/>
        </p:nvSpPr>
        <p:spPr>
          <a:xfrm>
            <a:off x="8671601" y="2820095"/>
            <a:ext cx="2663262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लोकतंत्र की सफलता नागरिकों की सजग और सक्रिय भागीदारी पर निर्भर है — मत दें, जागरूक रहें।</a:t>
            </a:r>
            <a:endParaRPr lang="hi-IN" sz="1450" dirty="0"/>
          </a:p>
        </p:txBody>
      </p:sp>
      <p:sp>
        <p:nvSpPr>
          <p:cNvPr id="10" name="Shape 7"/>
          <p:cNvSpPr/>
          <p:nvPr/>
        </p:nvSpPr>
        <p:spPr>
          <a:xfrm>
            <a:off x="5233360" y="4111724"/>
            <a:ext cx="6296860" cy="1404243"/>
          </a:xfrm>
          <a:prstGeom prst="roundRect">
            <a:avLst>
              <a:gd name="adj" fmla="val 5653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28717" y="4307086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i-IN" alt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उज्ज्वल भविष्य</a:t>
            </a:r>
            <a:endParaRPr lang="hi-IN" sz="1850" dirty="0"/>
          </a:p>
        </p:txBody>
      </p:sp>
      <p:sp>
        <p:nvSpPr>
          <p:cNvPr id="12" name="Text 9"/>
          <p:cNvSpPr/>
          <p:nvPr/>
        </p:nvSpPr>
        <p:spPr>
          <a:xfrm>
            <a:off x="5428717" y="4715768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hi-IN" alt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अपने अधिकारों की रक्षा करते हुए राष्ट्र के निर्माण में योगदान दें — एक सशक्त और न्यायपूर्ण भारत बनाएं।</a:t>
            </a:r>
            <a:endParaRPr lang="hi-IN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2026-10-07T07:45:54Z</dcterms:created>
  <dcterms:modified xsi:type="dcterms:W3CDTF">2026-10-07T07:45:54Z</dcterms:modified>
</cp:coreProperties>
</file>