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embeddedFontLst>
    <p:embeddedFont>
      <p:font typeface="Raleway Bold"/>
      <p:regular r:id="rId201314"/>
    </p:embeddedFont>
    <p:embeddedFont>
      <p:font typeface="Raleway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ECE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2.png"/><Relationship Id="rId5" Type="http://schemas.openxmlformats.org/officeDocument/2006/relationships/image" Target="../media/image-3-3.svg"/><Relationship Id="rId6" Type="http://schemas.openxmlformats.org/officeDocument/2006/relationships/image" Target="../media/image-3-2.png"/><Relationship Id="rId7" Type="http://schemas.openxmlformats.org/officeDocument/2006/relationships/image" Target="../media/image-3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2.png"/><Relationship Id="rId5" Type="http://schemas.openxmlformats.org/officeDocument/2006/relationships/image" Target="../media/image-6-3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2.png"/><Relationship Id="rId5" Type="http://schemas.openxmlformats.org/officeDocument/2006/relationships/image" Target="../media/image-7-3.svg"/><Relationship Id="rId6" Type="http://schemas.openxmlformats.org/officeDocument/2006/relationships/image" Target="../media/image-7-2.png"/><Relationship Id="rId7" Type="http://schemas.openxmlformats.org/officeDocument/2006/relationships/image" Target="../media/image-7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svg"/><Relationship Id="rId4" Type="http://schemas.openxmlformats.org/officeDocument/2006/relationships/image" Target="../media/image-11-2.png"/><Relationship Id="rId5" Type="http://schemas.openxmlformats.org/officeDocument/2006/relationships/image" Target="../media/image-11-3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svg"/><Relationship Id="rId4" Type="http://schemas.openxmlformats.org/officeDocument/2006/relationships/image" Target="../media/image-12-2.png"/><Relationship Id="rId5" Type="http://schemas.openxmlformats.org/officeDocument/2006/relationships/image" Target="../media/image-12-3.svg"/><Relationship Id="rId6" Type="http://schemas.openxmlformats.org/officeDocument/2006/relationships/image" Target="../media/image-12-2.png"/><Relationship Id="rId7" Type="http://schemas.openxmlformats.org/officeDocument/2006/relationships/image" Target="../media/image-12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611401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प्लेटो का राजनीतिक दर्शन</a:t>
            </a:r>
            <a:endParaRPr lang="hi-IN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464917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आदर्श राज्य, न्याय, शिक्षा और दार्शनिक राजा का सिद्धांत</a:t>
            </a:r>
            <a:endParaRPr lang="hi-IN" sz="1450" dirty="0"/>
          </a:p>
        </p:txBody>
      </p:sp>
      <p:sp>
        <p:nvSpPr>
          <p:cNvPr id="5" name="Shape 2"/>
          <p:cNvSpPr/>
          <p:nvPr/>
        </p:nvSpPr>
        <p:spPr>
          <a:xfrm>
            <a:off x="5233360" y="3979962"/>
            <a:ext cx="1105964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6" name="Text 3"/>
          <p:cNvSpPr/>
          <p:nvPr/>
        </p:nvSpPr>
        <p:spPr>
          <a:xfrm>
            <a:off x="5346765" y="4039350"/>
            <a:ext cx="1488740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राजनीतिक दर्शन</a:t>
            </a:r>
            <a:endParaRPr lang="hi-IN" sz="1150" dirty="0"/>
          </a:p>
        </p:txBody>
      </p:sp>
      <p:sp>
        <p:nvSpPr>
          <p:cNvPr id="7" name="Shape 4"/>
          <p:cNvSpPr/>
          <p:nvPr/>
        </p:nvSpPr>
        <p:spPr>
          <a:xfrm>
            <a:off x="6433778" y="3979962"/>
            <a:ext cx="1113008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47182" y="4039350"/>
            <a:ext cx="1495784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प्लेटो • रिपब्लिक</a:t>
            </a:r>
            <a:endParaRPr lang="hi-IN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966093"/>
            <a:ext cx="733804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346765" y="1025481"/>
            <a:ext cx="1116580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अध्याय 1</a:t>
            </a:r>
            <a:endParaRPr lang="hi-IN" sz="1150" dirty="0"/>
          </a:p>
        </p:txBody>
      </p:sp>
      <p:sp>
        <p:nvSpPr>
          <p:cNvPr id="5" name="Text 2"/>
          <p:cNvSpPr/>
          <p:nvPr/>
        </p:nvSpPr>
        <p:spPr>
          <a:xfrm>
            <a:off x="5233360" y="1349437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प्लेटो का जीवन और प्रेरणा</a:t>
            </a:r>
            <a:endParaRPr lang="hi-IN" sz="3700" dirty="0"/>
          </a:p>
        </p:txBody>
      </p:sp>
      <p:sp>
        <p:nvSpPr>
          <p:cNvPr id="6" name="Shape 3"/>
          <p:cNvSpPr/>
          <p:nvPr/>
        </p:nvSpPr>
        <p:spPr>
          <a:xfrm>
            <a:off x="5233360" y="2202954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304251" y="2238375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847608" y="2267843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427 ईसा पूर्व — एथेंस में जन्म</a:t>
            </a:r>
            <a:endParaRPr lang="hi-IN" sz="1850" dirty="0"/>
          </a:p>
        </p:txBody>
      </p:sp>
      <p:sp>
        <p:nvSpPr>
          <p:cNvPr id="9" name="Text 6"/>
          <p:cNvSpPr/>
          <p:nvPr/>
        </p:nvSpPr>
        <p:spPr>
          <a:xfrm>
            <a:off x="5847608" y="2676525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सुकरात के प्रिय शिष्य, जिन्होंने गुरु के विचारों को अमर कर दिया।</a:t>
            </a:r>
            <a:endParaRPr lang="hi-IN" sz="1450" dirty="0"/>
          </a:p>
        </p:txBody>
      </p:sp>
      <p:sp>
        <p:nvSpPr>
          <p:cNvPr id="10" name="Shape 7"/>
          <p:cNvSpPr/>
          <p:nvPr/>
        </p:nvSpPr>
        <p:spPr>
          <a:xfrm>
            <a:off x="5233360" y="335696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304251" y="3392388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5847608" y="3421856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सुकरात की मृत्यु — एक निर्णायक मोड़</a:t>
            </a:r>
            <a:endParaRPr lang="hi-IN" sz="1850" dirty="0"/>
          </a:p>
        </p:txBody>
      </p:sp>
      <p:sp>
        <p:nvSpPr>
          <p:cNvPr id="13" name="Text 10"/>
          <p:cNvSpPr/>
          <p:nvPr/>
        </p:nvSpPr>
        <p:spPr>
          <a:xfrm>
            <a:off x="5847608" y="3830538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सुकरात के अन्यायपूर्ण निष्पादन ने प्लेटो को राजनीति से विरक्त कर दार्शनिक मार्ग की ओर मोड़ा।</a:t>
            </a:r>
            <a:endParaRPr lang="hi-IN" sz="1450" dirty="0"/>
          </a:p>
        </p:txBody>
      </p:sp>
      <p:sp>
        <p:nvSpPr>
          <p:cNvPr id="14" name="Shape 11"/>
          <p:cNvSpPr/>
          <p:nvPr/>
        </p:nvSpPr>
        <p:spPr>
          <a:xfrm>
            <a:off x="5233360" y="4813399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304251" y="4848820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5847608" y="4878288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387 ईसा पूर्व — 'अकादमी' की स्थापना</a:t>
            </a:r>
            <a:endParaRPr lang="hi-IN" sz="1850" dirty="0"/>
          </a:p>
        </p:txBody>
      </p:sp>
      <p:sp>
        <p:nvSpPr>
          <p:cNvPr id="17" name="Text 14"/>
          <p:cNvSpPr/>
          <p:nvPr/>
        </p:nvSpPr>
        <p:spPr>
          <a:xfrm>
            <a:off x="5847608" y="5286970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पश्चिमी जगत के प्रथम उच्च शिक्षण संस्थान की स्थापना, जहाँ दर्शन, गणित और राजनीति पढ़ाई जाती थी।</a:t>
            </a:r>
            <a:endParaRPr lang="hi-IN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676797"/>
            <a:ext cx="3504219" cy="35043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33201" y="1538883"/>
            <a:ext cx="722791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1"/>
          <p:cNvSpPr/>
          <p:nvPr/>
        </p:nvSpPr>
        <p:spPr>
          <a:xfrm>
            <a:off x="4746605" y="1598271"/>
            <a:ext cx="1105567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रिपब्लिक</a:t>
            </a:r>
            <a:endParaRPr lang="hi-IN" sz="1150" dirty="0"/>
          </a:p>
        </p:txBody>
      </p:sp>
      <p:sp>
        <p:nvSpPr>
          <p:cNvPr id="5" name="Text 2"/>
          <p:cNvSpPr/>
          <p:nvPr/>
        </p:nvSpPr>
        <p:spPr>
          <a:xfrm>
            <a:off x="4633201" y="1922227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न्याय की खोज</a:t>
            </a:r>
            <a:endParaRPr lang="hi-IN" sz="3700" dirty="0"/>
          </a:p>
        </p:txBody>
      </p:sp>
      <p:sp>
        <p:nvSpPr>
          <p:cNvPr id="6" name="Text 3"/>
          <p:cNvSpPr/>
          <p:nvPr/>
        </p:nvSpPr>
        <p:spPr>
          <a:xfrm>
            <a:off x="4633201" y="2681288"/>
            <a:ext cx="751285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प्लेटो की महान कृति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रिपब्लिक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में न्याय के प्रश्न को केंद्र में रखा गया है।</a:t>
            </a:r>
            <a:endParaRPr lang="hi-IN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3201" y="3196332"/>
            <a:ext cx="2175019" cy="212278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949205" y="3410744"/>
            <a:ext cx="1644609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पारंपरिक धारणाओं का खंडन</a:t>
            </a:r>
            <a:endParaRPr lang="hi-IN" sz="1850" dirty="0"/>
          </a:p>
        </p:txBody>
      </p:sp>
      <p:sp>
        <p:nvSpPr>
          <p:cNvPr id="9" name="Text 5"/>
          <p:cNvSpPr/>
          <p:nvPr/>
        </p:nvSpPr>
        <p:spPr>
          <a:xfrm>
            <a:off x="4949205" y="4190305"/>
            <a:ext cx="164460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सिफेलस और थ्रेसीमैक्स के न्याय के सतही अर्थों को नकारा।</a:t>
            </a:r>
            <a:endParaRPr lang="hi-IN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97227" y="3196332"/>
            <a:ext cx="2175118" cy="212278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313231" y="3410744"/>
            <a:ext cx="164470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प्लेटो की परिभाषा</a:t>
            </a:r>
            <a:endParaRPr lang="hi-IN" sz="1850" dirty="0"/>
          </a:p>
        </p:txBody>
      </p:sp>
      <p:sp>
        <p:nvSpPr>
          <p:cNvPr id="12" name="Text 7"/>
          <p:cNvSpPr/>
          <p:nvPr/>
        </p:nvSpPr>
        <p:spPr>
          <a:xfrm>
            <a:off x="7313231" y="3895030"/>
            <a:ext cx="164470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न्याय अर्थात्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प्रत्येक व्यक्ति का अपने स्वभाव के अनुरूप कार्य करना।</a:t>
            </a:r>
            <a:endParaRPr lang="hi-IN" sz="14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61353" y="3196332"/>
            <a:ext cx="2175118" cy="212278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677356" y="3410744"/>
            <a:ext cx="164470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राज्य की आत्मा</a:t>
            </a:r>
            <a:endParaRPr lang="hi-IN" sz="1850" dirty="0"/>
          </a:p>
        </p:txBody>
      </p:sp>
      <p:sp>
        <p:nvSpPr>
          <p:cNvPr id="15" name="Text 9"/>
          <p:cNvSpPr/>
          <p:nvPr/>
        </p:nvSpPr>
        <p:spPr>
          <a:xfrm>
            <a:off x="9677356" y="3895030"/>
            <a:ext cx="164470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न्याय कोई बाह्य नियम नहीं, बल्कि राज्य और व्यक्ति की आंतरिक सद्भावना है।</a:t>
            </a:r>
            <a:endParaRPr lang="hi-IN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2666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राज्य के तीन वर्ग</a:t>
            </a:r>
            <a:endParaRPr lang="hi-IN" sz="3700" dirty="0"/>
          </a:p>
        </p:txBody>
      </p:sp>
      <p:sp>
        <p:nvSpPr>
          <p:cNvPr id="3" name="Text 1"/>
          <p:cNvSpPr/>
          <p:nvPr/>
        </p:nvSpPr>
        <p:spPr>
          <a:xfrm>
            <a:off x="356682" y="187473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प्लेटो के आदर्श राज्य में समाज तीन वर्गों में विभाजित है — प्रत्येक की भूमिका उसके स्वभाव से निर्धारित होती है।</a:t>
            </a:r>
            <a:endParaRPr lang="hi-IN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389783"/>
            <a:ext cx="2009923" cy="200997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4635996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विवेकशील वर्ग</a:t>
            </a:r>
            <a:endParaRPr lang="hi-IN" sz="1850" dirty="0"/>
          </a:p>
        </p:txBody>
      </p:sp>
      <p:sp>
        <p:nvSpPr>
          <p:cNvPr id="6" name="Text 3"/>
          <p:cNvSpPr/>
          <p:nvPr/>
        </p:nvSpPr>
        <p:spPr>
          <a:xfrm>
            <a:off x="661475" y="5044678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दार्शनिक राजा (शासक)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ज्ञान और विवेक से राज्य का संचालन करते हैं। इनकी आत्मा में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i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तर्कशक्ति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प्रधान होती है।</a:t>
            </a:r>
            <a:endParaRPr lang="hi-IN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135" y="2389783"/>
            <a:ext cx="2009923" cy="200997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63135" y="4635996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साहसी वर्ग</a:t>
            </a:r>
            <a:endParaRPr lang="hi-IN" sz="1850" dirty="0"/>
          </a:p>
        </p:txBody>
      </p:sp>
      <p:sp>
        <p:nvSpPr>
          <p:cNvPr id="9" name="Text 5"/>
          <p:cNvSpPr/>
          <p:nvPr/>
        </p:nvSpPr>
        <p:spPr>
          <a:xfrm>
            <a:off x="4363135" y="5044678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सैनिक (रक्षक)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राज्य की रक्षा करते हैं। इनकी आत्मा में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i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साहस और इच्छाशक्ति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प्रमुख होती है।</a:t>
            </a:r>
            <a:endParaRPr lang="hi-IN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794" y="2389783"/>
            <a:ext cx="2009923" cy="200997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64794" y="4635996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तृष्णा वर्ग</a:t>
            </a:r>
            <a:endParaRPr lang="hi-IN" sz="1850" dirty="0"/>
          </a:p>
        </p:txBody>
      </p:sp>
      <p:sp>
        <p:nvSpPr>
          <p:cNvPr id="12" name="Text 7"/>
          <p:cNvSpPr/>
          <p:nvPr/>
        </p:nvSpPr>
        <p:spPr>
          <a:xfrm>
            <a:off x="8064794" y="5044678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उत्पादक (श्रमिक/कारीगर)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राज्य की भौतिक आवश्यकताएँ पूरी करते हैं। इनमें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i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भौतिक इच्छाएँ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प्रमुख होती हैं।</a:t>
            </a:r>
            <a:endParaRPr lang="hi-IN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1311771"/>
            <a:ext cx="733804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346765" y="1371159"/>
            <a:ext cx="1116580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अध्याय 2</a:t>
            </a:r>
            <a:endParaRPr lang="hi-IN" sz="1150" dirty="0"/>
          </a:p>
        </p:txBody>
      </p:sp>
      <p:sp>
        <p:nvSpPr>
          <p:cNvPr id="5" name="Text 2"/>
          <p:cNvSpPr/>
          <p:nvPr/>
        </p:nvSpPr>
        <p:spPr>
          <a:xfrm>
            <a:off x="5233360" y="1695115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दार्शनिक राजा का सिद्धांत</a:t>
            </a:r>
            <a:endParaRPr lang="hi-IN" sz="3700" dirty="0"/>
          </a:p>
        </p:txBody>
      </p:sp>
      <p:sp>
        <p:nvSpPr>
          <p:cNvPr id="6" name="Shape 3"/>
          <p:cNvSpPr/>
          <p:nvPr/>
        </p:nvSpPr>
        <p:spPr>
          <a:xfrm>
            <a:off x="5233360" y="2548632"/>
            <a:ext cx="3053877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28717" y="2743994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ज्ञान ही शासन का अधिकार</a:t>
            </a:r>
            <a:endParaRPr lang="hi-IN" sz="1850" dirty="0"/>
          </a:p>
        </p:txBody>
      </p:sp>
      <p:sp>
        <p:nvSpPr>
          <p:cNvPr id="8" name="Text 5"/>
          <p:cNvSpPr/>
          <p:nvPr/>
        </p:nvSpPr>
        <p:spPr>
          <a:xfrm>
            <a:off x="5428717" y="3152676"/>
            <a:ext cx="2663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शासन का अधिकार केवल उन्हें जो सत्य और ज्ञान के साधक हैं — न धन को, न जन्म को।</a:t>
            </a:r>
            <a:endParaRPr lang="hi-IN" sz="1450" dirty="0"/>
          </a:p>
        </p:txBody>
      </p:sp>
      <p:sp>
        <p:nvSpPr>
          <p:cNvPr id="9" name="Shape 6"/>
          <p:cNvSpPr/>
          <p:nvPr/>
        </p:nvSpPr>
        <p:spPr>
          <a:xfrm>
            <a:off x="8476244" y="2548632"/>
            <a:ext cx="3053976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671601" y="2743994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राजनीति + दर्शन का मिलन</a:t>
            </a:r>
            <a:endParaRPr lang="hi-IN" sz="1850" dirty="0"/>
          </a:p>
        </p:txBody>
      </p:sp>
      <p:sp>
        <p:nvSpPr>
          <p:cNvPr id="11" name="Text 8"/>
          <p:cNvSpPr/>
          <p:nvPr/>
        </p:nvSpPr>
        <p:spPr>
          <a:xfrm>
            <a:off x="8671601" y="3152676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"जब तक दार्शनिक राजा नहीं बनते या राजा दार्शनिक नहीं बनते, राज्य में शांति असंभव है।"</a:t>
            </a:r>
            <a:endParaRPr lang="hi-IN" sz="1450" dirty="0"/>
          </a:p>
        </p:txBody>
      </p:sp>
      <p:sp>
        <p:nvSpPr>
          <p:cNvPr id="12" name="Shape 9"/>
          <p:cNvSpPr/>
          <p:nvPr/>
        </p:nvSpPr>
        <p:spPr>
          <a:xfrm>
            <a:off x="5233360" y="4444305"/>
            <a:ext cx="6296860" cy="1101824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428717" y="4639667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सत्य, ज्ञान और गुण का प्रतीक</a:t>
            </a:r>
            <a:endParaRPr lang="hi-IN" sz="1850" dirty="0"/>
          </a:p>
        </p:txBody>
      </p:sp>
      <p:sp>
        <p:nvSpPr>
          <p:cNvPr id="14" name="Text 11"/>
          <p:cNvSpPr/>
          <p:nvPr/>
        </p:nvSpPr>
        <p:spPr>
          <a:xfrm>
            <a:off x="5428717" y="5048349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दार्शनिक राजा व्यक्तिगत इच्छाओं से परे होकर सामूहिक कल्याण के लिए शासन करता है।</a:t>
            </a:r>
            <a:endParaRPr lang="hi-IN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2114748"/>
            <a:ext cx="938983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2174137"/>
            <a:ext cx="132175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शिक्षा सिद्धांत</a:t>
            </a:r>
            <a:endParaRPr lang="hi-IN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2498093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प्लेटो का शिक्षा सिद्धांत</a:t>
            </a:r>
            <a:endParaRPr lang="hi-IN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3257153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प्लेटो के लिए शिक्षा केवल सूचना का संचरण नहीं — यह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अज्ञान से ज्ञान की ओर की आत्मिक यात्रा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है। उनकी प्रसिद्ध 'गुफा की रूपक कथा' इसी सत्य को उजागर करती है।</a:t>
            </a:r>
            <a:endParaRPr lang="hi-IN" sz="14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2251" y="1214934"/>
            <a:ext cx="3504219" cy="3504307"/>
          </a:xfrm>
          <a:prstGeom prst="rect">
            <a:avLst/>
          </a:prstGeom>
        </p:spPr>
      </p:pic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2315" y="5150346"/>
            <a:ext cx="283461" cy="2834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75723" y="5144492"/>
            <a:ext cx="470195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राज्य-नियंत्रित शिक्षा</a:t>
            </a:r>
            <a:endParaRPr lang="hi-IN" sz="1850" dirty="0"/>
          </a:p>
        </p:txBody>
      </p:sp>
      <p:sp>
        <p:nvSpPr>
          <p:cNvPr id="9" name="Text 5"/>
          <p:cNvSpPr/>
          <p:nvPr/>
        </p:nvSpPr>
        <p:spPr>
          <a:xfrm>
            <a:off x="1275723" y="5553174"/>
            <a:ext cx="470195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अनिवार्य और केंद्रीयकृत — राज्य की आवश्यकता के अनुरूप।</a:t>
            </a:r>
            <a:endParaRPr lang="hi-IN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84755" y="5150346"/>
            <a:ext cx="283461" cy="28346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28163" y="5144492"/>
            <a:ext cx="470205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शिक्षा का लक्ष्य</a:t>
            </a:r>
            <a:endParaRPr lang="hi-IN" sz="1850" dirty="0"/>
          </a:p>
        </p:txBody>
      </p:sp>
      <p:sp>
        <p:nvSpPr>
          <p:cNvPr id="12" name="Text 7"/>
          <p:cNvSpPr/>
          <p:nvPr/>
        </p:nvSpPr>
        <p:spPr>
          <a:xfrm>
            <a:off x="6828163" y="5553174"/>
            <a:ext cx="470205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कर्तव्यनिष्ठ, अनुशासित और गुणवान नागरिकों का निर्माण।</a:t>
            </a:r>
            <a:endParaRPr lang="hi-IN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845741"/>
            <a:ext cx="1285942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4879" y="905129"/>
            <a:ext cx="1668718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शिक्षा — प्रथम चरण</a:t>
            </a:r>
            <a:endParaRPr lang="hi-IN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22908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प्राथमिक शिक्षा: जन्म से 20 वर्ष</a:t>
            </a:r>
            <a:endParaRPr lang="hi-IN" sz="37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295227"/>
            <a:ext cx="3504219" cy="3504307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3201" y="2715220"/>
            <a:ext cx="2175019" cy="266432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607257" y="2857004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4847608" y="3471168"/>
            <a:ext cx="174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संगीत और व्यायाम</a:t>
            </a:r>
            <a:endParaRPr lang="hi-IN" sz="1850" dirty="0"/>
          </a:p>
        </p:txBody>
      </p:sp>
      <p:sp>
        <p:nvSpPr>
          <p:cNvPr id="9" name="Text 5"/>
          <p:cNvSpPr/>
          <p:nvPr/>
        </p:nvSpPr>
        <p:spPr>
          <a:xfrm>
            <a:off x="4847608" y="3955455"/>
            <a:ext cx="174620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आत्मा का पोषण संगीत से और शरीर का निर्माण व्यायाम से — दोनों का संतुलन अनिवार्य।</a:t>
            </a:r>
            <a:endParaRPr lang="hi-IN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97227" y="2715220"/>
            <a:ext cx="2175118" cy="266432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971283" y="2857004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7211634" y="3471168"/>
            <a:ext cx="17463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नैतिक विकास</a:t>
            </a:r>
            <a:endParaRPr lang="hi-IN" sz="1850" dirty="0"/>
          </a:p>
        </p:txBody>
      </p:sp>
      <p:sp>
        <p:nvSpPr>
          <p:cNvPr id="13" name="Text 8"/>
          <p:cNvSpPr/>
          <p:nvPr/>
        </p:nvSpPr>
        <p:spPr>
          <a:xfrm>
            <a:off x="7211634" y="3955455"/>
            <a:ext cx="174630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सत्य, साहस और न्याय के मूल्यों का बीजारोपण बचपन से ही किया जाता है।</a:t>
            </a:r>
            <a:endParaRPr lang="hi-IN" sz="14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61353" y="2715220"/>
            <a:ext cx="2175118" cy="2664321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335408" y="2857004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750" dirty="0"/>
          </a:p>
        </p:txBody>
      </p:sp>
      <p:sp>
        <p:nvSpPr>
          <p:cNvPr id="16" name="Text 10"/>
          <p:cNvSpPr/>
          <p:nvPr/>
        </p:nvSpPr>
        <p:spPr>
          <a:xfrm>
            <a:off x="9575759" y="3471168"/>
            <a:ext cx="17463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परिणाम</a:t>
            </a:r>
            <a:endParaRPr lang="hi-IN" sz="1850" dirty="0"/>
          </a:p>
        </p:txBody>
      </p:sp>
      <p:sp>
        <p:nvSpPr>
          <p:cNvPr id="17" name="Text 11"/>
          <p:cNvSpPr/>
          <p:nvPr/>
        </p:nvSpPr>
        <p:spPr>
          <a:xfrm>
            <a:off x="9575759" y="3955455"/>
            <a:ext cx="174630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इस चरण में असफल होने वाले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उत्पादक (तृष्णा) वर्ग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में सम्मिलित होते हैं।</a:t>
            </a:r>
            <a:endParaRPr lang="hi-IN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2152551"/>
            <a:ext cx="1358469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4879" y="2211939"/>
            <a:ext cx="1741246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शिक्षा — द्वितीय चरण</a:t>
            </a:r>
            <a:endParaRPr lang="hi-IN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253589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उच्च शिक्षा: 20 से 35 वर्ष</a:t>
            </a:r>
            <a:endParaRPr lang="hi-IN" sz="37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3389412"/>
            <a:ext cx="472468" cy="472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70177" y="3389412"/>
            <a:ext cx="275672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गणित और ज्यामिति</a:t>
            </a:r>
            <a:endParaRPr lang="hi-IN" sz="1850" dirty="0"/>
          </a:p>
        </p:txBody>
      </p:sp>
      <p:sp>
        <p:nvSpPr>
          <p:cNvPr id="7" name="Text 4"/>
          <p:cNvSpPr/>
          <p:nvPr/>
        </p:nvSpPr>
        <p:spPr>
          <a:xfrm>
            <a:off x="1370177" y="3798094"/>
            <a:ext cx="275672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अमूर्त चिंतन और तार्किक क्षमता के विकास के लिए गणित, ज्यामिति और खगोल विज्ञान का गहन अध्ययन।</a:t>
            </a:r>
            <a:endParaRPr lang="hi-IN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3135" y="3389412"/>
            <a:ext cx="472468" cy="4724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071836" y="3389412"/>
            <a:ext cx="275672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खगोल विज्ञान</a:t>
            </a:r>
            <a:endParaRPr lang="hi-IN" sz="1850" dirty="0"/>
          </a:p>
        </p:txBody>
      </p:sp>
      <p:sp>
        <p:nvSpPr>
          <p:cNvPr id="10" name="Text 6"/>
          <p:cNvSpPr/>
          <p:nvPr/>
        </p:nvSpPr>
        <p:spPr>
          <a:xfrm>
            <a:off x="5071836" y="3798094"/>
            <a:ext cx="275672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ब्रह्मांड की व्यवस्था को समझना — सत्य और शाश्वत नियमों की खोज का मार्ग।</a:t>
            </a:r>
            <a:endParaRPr lang="hi-IN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64794" y="3389412"/>
            <a:ext cx="472468" cy="47248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773496" y="3389412"/>
            <a:ext cx="275672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असफलता पर परिणाम</a:t>
            </a:r>
            <a:endParaRPr lang="hi-IN" sz="1850" dirty="0"/>
          </a:p>
        </p:txBody>
      </p:sp>
      <p:sp>
        <p:nvSpPr>
          <p:cNvPr id="13" name="Text 8"/>
          <p:cNvSpPr/>
          <p:nvPr/>
        </p:nvSpPr>
        <p:spPr>
          <a:xfrm>
            <a:off x="8773496" y="3798094"/>
            <a:ext cx="275672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इस स्तर पर असफल होने पर व्यक्ति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सैनिक (साहसी) वर्ग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में सम्मिलित होता है।</a:t>
            </a:r>
            <a:endParaRPr lang="hi-IN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20700"/>
            <a:ext cx="819923" cy="179487"/>
          </a:xfrm>
          <a:prstGeom prst="roundRect">
            <a:avLst>
              <a:gd name="adj" fmla="val 22115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2315" y="558730"/>
            <a:ext cx="1287827" cy="108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70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शिक्षा — तृतीय चरण</a:t>
            </a:r>
            <a:endParaRPr lang="hi-IN" sz="700" dirty="0"/>
          </a:p>
        </p:txBody>
      </p:sp>
      <p:sp>
        <p:nvSpPr>
          <p:cNvPr id="4" name="Text 2"/>
          <p:cNvSpPr/>
          <p:nvPr/>
        </p:nvSpPr>
        <p:spPr>
          <a:xfrm>
            <a:off x="661475" y="742133"/>
            <a:ext cx="10868745" cy="369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23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व्यावहारिक प्रशिक्षण: 35 से 50 वर्ष</a:t>
            </a:r>
            <a:endParaRPr lang="hi-IN" sz="23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209576"/>
            <a:ext cx="10868745" cy="489098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37623" y="1456803"/>
            <a:ext cx="1902004" cy="293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प्रथम चरण</a:t>
            </a:r>
            <a:endParaRPr lang="hi-IN" sz="1850" dirty="0"/>
          </a:p>
        </p:txBody>
      </p:sp>
      <p:sp>
        <p:nvSpPr>
          <p:cNvPr id="7" name="Text 4"/>
          <p:cNvSpPr/>
          <p:nvPr/>
        </p:nvSpPr>
        <p:spPr>
          <a:xfrm>
            <a:off x="2737623" y="1834339"/>
            <a:ext cx="1902004" cy="3821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5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35–40 वर्ष: प्रशासनिक अनुभव</a:t>
            </a:r>
            <a:endParaRPr lang="hi-IN" sz="1450" dirty="0"/>
          </a:p>
        </p:txBody>
      </p:sp>
      <p:sp>
        <p:nvSpPr>
          <p:cNvPr id="8" name="Text 5"/>
          <p:cNvSpPr/>
          <p:nvPr/>
        </p:nvSpPr>
        <p:spPr>
          <a:xfrm>
            <a:off x="5141253" y="5125045"/>
            <a:ext cx="1912454" cy="293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द्वितीय चरण</a:t>
            </a:r>
            <a:endParaRPr lang="hi-IN" sz="1850" dirty="0"/>
          </a:p>
        </p:txBody>
      </p:sp>
      <p:sp>
        <p:nvSpPr>
          <p:cNvPr id="9" name="Text 6"/>
          <p:cNvSpPr/>
          <p:nvPr/>
        </p:nvSpPr>
        <p:spPr>
          <a:xfrm>
            <a:off x="5141253" y="5502581"/>
            <a:ext cx="1912454" cy="3821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5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40–50 वर्ष: दार्शनिक परीक्षण</a:t>
            </a:r>
            <a:endParaRPr lang="hi-IN" sz="1450" dirty="0"/>
          </a:p>
        </p:txBody>
      </p:sp>
      <p:sp>
        <p:nvSpPr>
          <p:cNvPr id="10" name="Text 7"/>
          <p:cNvSpPr/>
          <p:nvPr/>
        </p:nvSpPr>
        <p:spPr>
          <a:xfrm>
            <a:off x="7471730" y="1420225"/>
            <a:ext cx="1902004" cy="293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तृतीय चरण</a:t>
            </a:r>
            <a:endParaRPr lang="hi-IN" sz="1850" dirty="0"/>
          </a:p>
        </p:txBody>
      </p:sp>
      <p:sp>
        <p:nvSpPr>
          <p:cNvPr id="11" name="Text 8"/>
          <p:cNvSpPr/>
          <p:nvPr/>
        </p:nvSpPr>
        <p:spPr>
          <a:xfrm>
            <a:off x="7471730" y="1797762"/>
            <a:ext cx="1902004" cy="3821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5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50+ वर्ष: पूर्ण शासन अधिकार</a:t>
            </a:r>
            <a:endParaRPr lang="hi-IN" sz="1450" dirty="0"/>
          </a:p>
        </p:txBody>
      </p:sp>
      <p:sp>
        <p:nvSpPr>
          <p:cNvPr id="12" name="Text 9"/>
          <p:cNvSpPr/>
          <p:nvPr/>
        </p:nvSpPr>
        <p:spPr>
          <a:xfrm>
            <a:off x="661475" y="6183610"/>
            <a:ext cx="11478330" cy="153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hi-IN" altLang="en-US" sz="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15 वर्षों के कठोर प्रशासनिक अनुभव के बाद, 50 वर्ष की आयु में केवल वही व्यक्ति पूर्ण शासन का अधिकार पाता है जो सत्य के प्रकाश को देख चुका हो।</a:t>
            </a:r>
            <a:endParaRPr lang="hi-IN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1412677"/>
            <a:ext cx="733804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346765" y="1472065"/>
            <a:ext cx="1116580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अध्याय 3</a:t>
            </a:r>
            <a:endParaRPr lang="hi-IN" sz="1150" dirty="0"/>
          </a:p>
        </p:txBody>
      </p:sp>
      <p:sp>
        <p:nvSpPr>
          <p:cNvPr id="5" name="Text 2"/>
          <p:cNvSpPr/>
          <p:nvPr/>
        </p:nvSpPr>
        <p:spPr>
          <a:xfrm>
            <a:off x="5233360" y="1796021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साम्यवाद का सिद्धांत</a:t>
            </a:r>
            <a:endParaRPr lang="hi-IN" sz="3700" dirty="0"/>
          </a:p>
        </p:txBody>
      </p:sp>
      <p:sp>
        <p:nvSpPr>
          <p:cNvPr id="6" name="Shape 3"/>
          <p:cNvSpPr/>
          <p:nvPr/>
        </p:nvSpPr>
        <p:spPr>
          <a:xfrm>
            <a:off x="5233360" y="2649538"/>
            <a:ext cx="6296860" cy="2795786"/>
          </a:xfrm>
          <a:prstGeom prst="roundRect">
            <a:avLst>
              <a:gd name="adj" fmla="val 284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239710" y="2655888"/>
            <a:ext cx="3142080" cy="1693962"/>
          </a:xfrm>
          <a:custGeom>
            <a:avLst/>
            <a:gdLst/>
            <a:ahLst/>
            <a:cxnLst/>
            <a:rect l="l" t="t" r="r" b="b"/>
            <a:pathLst>
              <a:path w="3142080" h="1693962">
                <a:moveTo>
                  <a:pt x="66156" y="0"/>
                </a:moveTo>
                <a:lnTo>
                  <a:pt x="3142080" y="0"/>
                </a:lnTo>
                <a:lnTo>
                  <a:pt x="3142080" y="1693962"/>
                </a:lnTo>
                <a:lnTo>
                  <a:pt x="0" y="1693962"/>
                </a:lnTo>
                <a:lnTo>
                  <a:pt x="0" y="66158"/>
                </a:lnTo>
                <a:arcTo hR="66158" wR="66156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8" name="Text 5"/>
          <p:cNvSpPr/>
          <p:nvPr/>
        </p:nvSpPr>
        <p:spPr>
          <a:xfrm>
            <a:off x="5428717" y="2844899"/>
            <a:ext cx="276406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संपत्ति का साम्यवाद</a:t>
            </a:r>
            <a:endParaRPr lang="hi-IN" sz="1850" dirty="0"/>
          </a:p>
        </p:txBody>
      </p:sp>
      <p:sp>
        <p:nvSpPr>
          <p:cNvPr id="9" name="Text 6"/>
          <p:cNvSpPr/>
          <p:nvPr/>
        </p:nvSpPr>
        <p:spPr>
          <a:xfrm>
            <a:off x="5428717" y="3253581"/>
            <a:ext cx="276406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संरक्षक और शासक वर्ग कोई निजी संपत्ति नहीं रखेंगे। राज्य उनकी सभी आवश्यकताएँ पूरी करेगा।</a:t>
            </a:r>
            <a:endParaRPr lang="hi-IN" sz="1450" dirty="0"/>
          </a:p>
        </p:txBody>
      </p:sp>
      <p:sp>
        <p:nvSpPr>
          <p:cNvPr id="10" name="Shape 7"/>
          <p:cNvSpPr/>
          <p:nvPr/>
        </p:nvSpPr>
        <p:spPr>
          <a:xfrm>
            <a:off x="8381790" y="2655888"/>
            <a:ext cx="3142080" cy="1693962"/>
          </a:xfrm>
          <a:custGeom>
            <a:avLst/>
            <a:gdLst/>
            <a:ahLst/>
            <a:cxnLst/>
            <a:rect l="l" t="t" r="r" b="b"/>
            <a:pathLst>
              <a:path w="3142080" h="1693962">
                <a:moveTo>
                  <a:pt x="0" y="0"/>
                </a:moveTo>
                <a:lnTo>
                  <a:pt x="3075924" y="0"/>
                </a:lnTo>
                <a:arcTo hR="66158" wR="66156" stAng="16200000" swAng="5400000"/>
                <a:lnTo>
                  <a:pt x="3142080" y="1693962"/>
                </a:lnTo>
                <a:lnTo>
                  <a:pt x="0" y="1693962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11" name="Shape 8"/>
          <p:cNvSpPr/>
          <p:nvPr/>
        </p:nvSpPr>
        <p:spPr>
          <a:xfrm>
            <a:off x="8381790" y="2655888"/>
            <a:ext cx="25399" cy="1693962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</p:sp>
      <p:sp>
        <p:nvSpPr>
          <p:cNvPr id="12" name="Text 9"/>
          <p:cNvSpPr/>
          <p:nvPr/>
        </p:nvSpPr>
        <p:spPr>
          <a:xfrm>
            <a:off x="8570797" y="2844899"/>
            <a:ext cx="276406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परिवार का साम्यवाद</a:t>
            </a:r>
            <a:endParaRPr lang="hi-IN" sz="1850" dirty="0"/>
          </a:p>
        </p:txBody>
      </p:sp>
      <p:sp>
        <p:nvSpPr>
          <p:cNvPr id="13" name="Text 10"/>
          <p:cNvSpPr/>
          <p:nvPr/>
        </p:nvSpPr>
        <p:spPr>
          <a:xfrm>
            <a:off x="8570797" y="3253581"/>
            <a:ext cx="276406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शासक वर्ग का कोई निजी परिवार नहीं होगा। स्त्री-पुरुष समान अवसर के भागीदार होंगे।</a:t>
            </a:r>
            <a:endParaRPr lang="hi-IN" sz="1450" dirty="0"/>
          </a:p>
        </p:txBody>
      </p:sp>
      <p:sp>
        <p:nvSpPr>
          <p:cNvPr id="14" name="Shape 11"/>
          <p:cNvSpPr/>
          <p:nvPr/>
        </p:nvSpPr>
        <p:spPr>
          <a:xfrm>
            <a:off x="5239710" y="4349849"/>
            <a:ext cx="6284160" cy="1089124"/>
          </a:xfrm>
          <a:custGeom>
            <a:avLst/>
            <a:gdLst/>
            <a:ahLst/>
            <a:cxnLst/>
            <a:rect l="l" t="t" r="r" b="b"/>
            <a:pathLst>
              <a:path w="6284160" h="1089124">
                <a:moveTo>
                  <a:pt x="0" y="0"/>
                </a:moveTo>
                <a:lnTo>
                  <a:pt x="6284160" y="0"/>
                </a:lnTo>
                <a:lnTo>
                  <a:pt x="6284160" y="1022966"/>
                </a:lnTo>
                <a:arcTo hR="66158" wR="66156" stAng="0" swAng="5400000"/>
                <a:lnTo>
                  <a:pt x="66156" y="1089124"/>
                </a:lnTo>
                <a:arcTo hR="66158" wR="66156" stAng="5400000" swAng="5400000"/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15" name="Shape 12"/>
          <p:cNvSpPr/>
          <p:nvPr/>
        </p:nvSpPr>
        <p:spPr>
          <a:xfrm>
            <a:off x="5239710" y="4349849"/>
            <a:ext cx="6284160" cy="254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16" name="Text 13"/>
          <p:cNvSpPr/>
          <p:nvPr/>
        </p:nvSpPr>
        <p:spPr>
          <a:xfrm>
            <a:off x="5428717" y="4538861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उद्देश्य</a:t>
            </a:r>
            <a:endParaRPr lang="hi-IN" sz="1850" dirty="0"/>
          </a:p>
        </p:txBody>
      </p:sp>
      <p:sp>
        <p:nvSpPr>
          <p:cNvPr id="17" name="Text 14"/>
          <p:cNvSpPr/>
          <p:nvPr/>
        </p:nvSpPr>
        <p:spPr>
          <a:xfrm>
            <a:off x="5428717" y="4947543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भौतिक लालच, भाई-भतीजावाद और भ्रष्टाचार से पूर्ण मुक्ति — शुद्ध लोकसेवा।</a:t>
            </a:r>
            <a:endParaRPr lang="hi-IN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587077"/>
            <a:ext cx="5311940" cy="531207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24630" y="2917230"/>
            <a:ext cx="707412" cy="152499"/>
          </a:xfrm>
          <a:prstGeom prst="roundRect">
            <a:avLst>
              <a:gd name="adj" fmla="val 22125"/>
            </a:avLst>
          </a:prstGeom>
          <a:solidFill>
            <a:srgbClr val="E1E1EA"/>
          </a:solidFill>
          <a:ln/>
        </p:spPr>
      </p:sp>
      <p:sp>
        <p:nvSpPr>
          <p:cNvPr id="4" name="Text 1"/>
          <p:cNvSpPr/>
          <p:nvPr/>
        </p:nvSpPr>
        <p:spPr>
          <a:xfrm>
            <a:off x="6284854" y="2948956"/>
            <a:ext cx="1196548" cy="92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कार्यात्मक विशेषज्ञता</a:t>
            </a:r>
            <a:endParaRPr lang="hi-IN" sz="600" dirty="0"/>
          </a:p>
        </p:txBody>
      </p:sp>
      <p:sp>
        <p:nvSpPr>
          <p:cNvPr id="5" name="Text 2"/>
          <p:cNvSpPr/>
          <p:nvPr/>
        </p:nvSpPr>
        <p:spPr>
          <a:xfrm>
            <a:off x="6224630" y="3101509"/>
            <a:ext cx="5311940" cy="313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9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एक व्यक्ति, एक कार्य</a:t>
            </a:r>
            <a:endParaRPr lang="hi-IN" sz="1950" dirty="0"/>
          </a:p>
        </p:txBody>
      </p:sp>
      <p:sp>
        <p:nvSpPr>
          <p:cNvPr id="6" name="Text 3"/>
          <p:cNvSpPr/>
          <p:nvPr/>
        </p:nvSpPr>
        <p:spPr>
          <a:xfrm>
            <a:off x="6224630" y="3462243"/>
            <a:ext cx="5921525" cy="122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hi-IN" alt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प्लेटो का मानना था कि राज्य की स्थिरता और न्याय तभी संभव है जब प्रत्येक व्यक्ति अपनी प्राकृतिक क्षमता के अनुरूप एकमात्र कार्य करे।</a:t>
            </a:r>
            <a:endParaRPr lang="hi-IN" sz="7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8775" y="6006306"/>
            <a:ext cx="5413736" cy="3371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87281" y="6019006"/>
            <a:ext cx="5275230" cy="156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संतुलन और सामंजस्य</a:t>
            </a:r>
            <a:endParaRPr lang="hi-IN" sz="950" dirty="0"/>
          </a:p>
        </p:txBody>
      </p:sp>
      <p:sp>
        <p:nvSpPr>
          <p:cNvPr id="9" name="Text 5"/>
          <p:cNvSpPr/>
          <p:nvPr/>
        </p:nvSpPr>
        <p:spPr>
          <a:xfrm>
            <a:off x="787281" y="6207820"/>
            <a:ext cx="5275230" cy="122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hi-IN" alt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विशेषज्ञता से उत्पादकता बढ़ती है और वर्गों के बीच संघर्ष समाप्त होता है।</a:t>
            </a:r>
            <a:endParaRPr lang="hi-IN" sz="7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16484" y="6006306"/>
            <a:ext cx="5413736" cy="33714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54990" y="6019006"/>
            <a:ext cx="5275230" cy="156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राज्य की स्थिरता</a:t>
            </a:r>
            <a:endParaRPr lang="hi-IN" sz="950" dirty="0"/>
          </a:p>
        </p:txBody>
      </p:sp>
      <p:sp>
        <p:nvSpPr>
          <p:cNvPr id="12" name="Text 7"/>
          <p:cNvSpPr/>
          <p:nvPr/>
        </p:nvSpPr>
        <p:spPr>
          <a:xfrm>
            <a:off x="6254990" y="6207820"/>
            <a:ext cx="5275230" cy="122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hi-IN" alt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जब हर वर्ग अपनी सीमा में रहे तो राज्य में अव्यवस्था असंभव हो जाती है।</a:t>
            </a:r>
            <a:endParaRPr lang="hi-IN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5996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प्लेटो के आदर्श राज्य की आलोचना</a:t>
            </a:r>
            <a:endParaRPr lang="hi-IN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513483"/>
            <a:ext cx="6296860" cy="144234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77479" y="1727895"/>
            <a:ext cx="576644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व्यक्तिगत स्वतंत्रता का अभाव</a:t>
            </a:r>
            <a:endParaRPr lang="hi-IN" sz="1850" dirty="0"/>
          </a:p>
        </p:txBody>
      </p:sp>
      <p:sp>
        <p:nvSpPr>
          <p:cNvPr id="6" name="Text 2"/>
          <p:cNvSpPr/>
          <p:nvPr/>
        </p:nvSpPr>
        <p:spPr>
          <a:xfrm>
            <a:off x="977479" y="2136577"/>
            <a:ext cx="576644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प्लेटो के राज्य में व्यक्ति की रुचि, इच्छा और स्वतंत्र चुनाव का कोई स्थान नहीं — राज्य सर्वोच्च है।</a:t>
            </a:r>
            <a:endParaRPr lang="hi-IN" sz="14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144838"/>
            <a:ext cx="6296860" cy="144234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77479" y="3359249"/>
            <a:ext cx="576644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अधिनायकवाद का खतरा</a:t>
            </a:r>
            <a:endParaRPr lang="hi-IN" sz="1850" dirty="0"/>
          </a:p>
        </p:txBody>
      </p:sp>
      <p:sp>
        <p:nvSpPr>
          <p:cNvPr id="9" name="Text 4"/>
          <p:cNvSpPr/>
          <p:nvPr/>
        </p:nvSpPr>
        <p:spPr>
          <a:xfrm>
            <a:off x="977479" y="3767931"/>
            <a:ext cx="576644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आलोचकों (जैसे कार्ल पॉपर) के अनुसार यह व्यवस्था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Totalitarianism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को आमंत्रण देती है।</a:t>
            </a:r>
            <a:endParaRPr lang="hi-IN" sz="14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776192"/>
            <a:ext cx="6296860" cy="144234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7479" y="4990604"/>
            <a:ext cx="576644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यूटोपियाई स्वप्न</a:t>
            </a:r>
            <a:endParaRPr lang="hi-IN" sz="1850" dirty="0"/>
          </a:p>
        </p:txBody>
      </p:sp>
      <p:sp>
        <p:nvSpPr>
          <p:cNvPr id="12" name="Text 6"/>
          <p:cNvSpPr/>
          <p:nvPr/>
        </p:nvSpPr>
        <p:spPr>
          <a:xfrm>
            <a:off x="977479" y="5399286"/>
            <a:ext cx="576644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यथार्थ राजनीति की जटिलताओं, मानवीय कमजोरियों और सत्ता के संघर्ष को यह सिद्धांत नजरअंदाज करता है।</a:t>
            </a:r>
            <a:endParaRPr lang="hi-IN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772319"/>
            <a:ext cx="3504219" cy="35043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33201" y="1823343"/>
            <a:ext cx="1151802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1"/>
          <p:cNvSpPr/>
          <p:nvPr/>
        </p:nvSpPr>
        <p:spPr>
          <a:xfrm>
            <a:off x="4746605" y="1882731"/>
            <a:ext cx="1534578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समकालीन प्रभाव</a:t>
            </a:r>
            <a:endParaRPr lang="hi-IN" sz="1150" dirty="0"/>
          </a:p>
        </p:txBody>
      </p:sp>
      <p:sp>
        <p:nvSpPr>
          <p:cNvPr id="5" name="Text 2"/>
          <p:cNvSpPr/>
          <p:nvPr/>
        </p:nvSpPr>
        <p:spPr>
          <a:xfrm>
            <a:off x="4633201" y="2206687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आधुनिक प्रासंगिकता</a:t>
            </a:r>
            <a:endParaRPr lang="hi-IN" sz="3700" dirty="0"/>
          </a:p>
        </p:txBody>
      </p:sp>
      <p:sp>
        <p:nvSpPr>
          <p:cNvPr id="6" name="Text 3"/>
          <p:cNvSpPr/>
          <p:nvPr/>
        </p:nvSpPr>
        <p:spPr>
          <a:xfrm>
            <a:off x="4633201" y="2965748"/>
            <a:ext cx="751285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प्लेटो के विचार आज भी राजनीतिक दर्शन, शिक्षा नीति और शासन व्यवस्था की बहसों में जीवित हैं।</a:t>
            </a:r>
            <a:endParaRPr lang="hi-IN" sz="1450" dirty="0"/>
          </a:p>
        </p:txBody>
      </p:sp>
      <p:sp>
        <p:nvSpPr>
          <p:cNvPr id="7" name="Text 4"/>
          <p:cNvSpPr/>
          <p:nvPr/>
        </p:nvSpPr>
        <p:spPr>
          <a:xfrm>
            <a:off x="661475" y="4701877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01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61475" y="4997748"/>
            <a:ext cx="3496877" cy="254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9" name="Text 6"/>
          <p:cNvSpPr/>
          <p:nvPr/>
        </p:nvSpPr>
        <p:spPr>
          <a:xfrm>
            <a:off x="661475" y="5143004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आधुनिक न्यायशास्त्र की नींव</a:t>
            </a:r>
            <a:endParaRPr lang="hi-IN" sz="1850" dirty="0"/>
          </a:p>
        </p:txBody>
      </p:sp>
      <p:sp>
        <p:nvSpPr>
          <p:cNvPr id="10" name="Text 7"/>
          <p:cNvSpPr/>
          <p:nvPr/>
        </p:nvSpPr>
        <p:spPr>
          <a:xfrm>
            <a:off x="661475" y="5551686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रॉल्स, पॉपर और नोज़िक जैसे विचारकों ने प्लेटो से बहस करते हुए अपने सिद्धांत गढ़े।</a:t>
            </a:r>
            <a:endParaRPr lang="hi-IN" sz="1450" dirty="0"/>
          </a:p>
        </p:txBody>
      </p:sp>
      <p:sp>
        <p:nvSpPr>
          <p:cNvPr id="11" name="Text 8"/>
          <p:cNvSpPr/>
          <p:nvPr/>
        </p:nvSpPr>
        <p:spPr>
          <a:xfrm>
            <a:off x="4347359" y="4701877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02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4347359" y="4997748"/>
            <a:ext cx="3496877" cy="254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3" name="Text 10"/>
          <p:cNvSpPr/>
          <p:nvPr/>
        </p:nvSpPr>
        <p:spPr>
          <a:xfrm>
            <a:off x="4347359" y="5143004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शासकों के चरित्र पर चर्चा</a:t>
            </a:r>
            <a:endParaRPr lang="hi-IN" sz="1850" dirty="0"/>
          </a:p>
        </p:txBody>
      </p:sp>
      <p:sp>
        <p:nvSpPr>
          <p:cNvPr id="14" name="Text 11"/>
          <p:cNvSpPr/>
          <p:nvPr/>
        </p:nvSpPr>
        <p:spPr>
          <a:xfrm>
            <a:off x="4347359" y="5551686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नेताओं की नैतिकता और योग्यता का प्रश्न आज की लोकतांत्रिक राजनीति में भी केंद्रीय है।</a:t>
            </a:r>
            <a:endParaRPr lang="hi-IN" sz="1450" dirty="0"/>
          </a:p>
        </p:txBody>
      </p:sp>
      <p:sp>
        <p:nvSpPr>
          <p:cNvPr id="15" name="Text 12"/>
          <p:cNvSpPr/>
          <p:nvPr/>
        </p:nvSpPr>
        <p:spPr>
          <a:xfrm>
            <a:off x="8033244" y="4701877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03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8033244" y="4997748"/>
            <a:ext cx="3496877" cy="254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7" name="Text 14"/>
          <p:cNvSpPr/>
          <p:nvPr/>
        </p:nvSpPr>
        <p:spPr>
          <a:xfrm>
            <a:off x="8033244" y="5143004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शिक्षा — राष्ट्र-निर्माण का आधार</a:t>
            </a:r>
            <a:endParaRPr lang="hi-IN" sz="1850" dirty="0"/>
          </a:p>
        </p:txBody>
      </p:sp>
      <p:sp>
        <p:nvSpPr>
          <p:cNvPr id="18" name="Text 15"/>
          <p:cNvSpPr/>
          <p:nvPr/>
        </p:nvSpPr>
        <p:spPr>
          <a:xfrm>
            <a:off x="8033244" y="5551686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आधुनिक राज्यों की अनिवार्य शिक्षा नीतियाँ प्लेटो की दृष्टि से प्रेरित हैं।</a:t>
            </a:r>
            <a:endParaRPr lang="hi-IN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260277"/>
            <a:ext cx="733804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4879" y="1319665"/>
            <a:ext cx="1116580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अध्याय 4</a:t>
            </a:r>
            <a:endParaRPr lang="hi-IN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64362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निष्कर्ष और सार</a:t>
            </a:r>
            <a:endParaRPr lang="hi-IN" sz="3700" dirty="0"/>
          </a:p>
        </p:txBody>
      </p:sp>
      <p:sp>
        <p:nvSpPr>
          <p:cNvPr id="5" name="Shape 3"/>
          <p:cNvSpPr/>
          <p:nvPr/>
        </p:nvSpPr>
        <p:spPr>
          <a:xfrm>
            <a:off x="661475" y="2497138"/>
            <a:ext cx="3496877" cy="2160290"/>
          </a:xfrm>
          <a:prstGeom prst="roundRect">
            <a:avLst>
              <a:gd name="adj" fmla="val 367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6832" y="2692499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2800" y="2848372"/>
            <a:ext cx="255085" cy="25509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56832" y="3448546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आदर्श राज्य</a:t>
            </a:r>
            <a:endParaRPr lang="hi-IN" sz="1850" dirty="0"/>
          </a:p>
        </p:txBody>
      </p:sp>
      <p:sp>
        <p:nvSpPr>
          <p:cNvPr id="9" name="Text 6"/>
          <p:cNvSpPr/>
          <p:nvPr/>
        </p:nvSpPr>
        <p:spPr>
          <a:xfrm>
            <a:off x="856832" y="3857228"/>
            <a:ext cx="31061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जहाँ शासन विवेक और ज्ञान से होता है, न बल और लालच से।</a:t>
            </a:r>
            <a:endParaRPr lang="hi-IN" sz="1450" dirty="0"/>
          </a:p>
        </p:txBody>
      </p:sp>
      <p:sp>
        <p:nvSpPr>
          <p:cNvPr id="10" name="Shape 7"/>
          <p:cNvSpPr/>
          <p:nvPr/>
        </p:nvSpPr>
        <p:spPr>
          <a:xfrm>
            <a:off x="4347359" y="2497138"/>
            <a:ext cx="3496877" cy="2160290"/>
          </a:xfrm>
          <a:prstGeom prst="roundRect">
            <a:avLst>
              <a:gd name="adj" fmla="val 367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542716" y="2692499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8684" y="2848372"/>
            <a:ext cx="255085" cy="25509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42716" y="3448546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शिक्षा — न्याय की धुरी</a:t>
            </a:r>
            <a:endParaRPr lang="hi-IN" sz="1850" dirty="0"/>
          </a:p>
        </p:txBody>
      </p:sp>
      <p:sp>
        <p:nvSpPr>
          <p:cNvPr id="14" name="Text 10"/>
          <p:cNvSpPr/>
          <p:nvPr/>
        </p:nvSpPr>
        <p:spPr>
          <a:xfrm>
            <a:off x="4542716" y="3857228"/>
            <a:ext cx="31061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एक न्यायपूर्ण समाज की रचना केवल शिक्षित और गुणवान नागरिकों से ही संभव है।</a:t>
            </a:r>
            <a:endParaRPr lang="hi-IN" sz="1450" dirty="0"/>
          </a:p>
        </p:txBody>
      </p:sp>
      <p:sp>
        <p:nvSpPr>
          <p:cNvPr id="15" name="Shape 11"/>
          <p:cNvSpPr/>
          <p:nvPr/>
        </p:nvSpPr>
        <p:spPr>
          <a:xfrm>
            <a:off x="8033244" y="2497138"/>
            <a:ext cx="3496877" cy="2160290"/>
          </a:xfrm>
          <a:prstGeom prst="roundRect">
            <a:avLst>
              <a:gd name="adj" fmla="val 367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8228600" y="2692499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4568" y="2848372"/>
            <a:ext cx="255085" cy="255091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228600" y="3448546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दार्शनिक राजा</a:t>
            </a:r>
            <a:endParaRPr lang="hi-IN" sz="1850" dirty="0"/>
          </a:p>
        </p:txBody>
      </p:sp>
      <p:sp>
        <p:nvSpPr>
          <p:cNvPr id="19" name="Text 14"/>
          <p:cNvSpPr/>
          <p:nvPr/>
        </p:nvSpPr>
        <p:spPr>
          <a:xfrm>
            <a:off x="8228600" y="3857228"/>
            <a:ext cx="31061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ज्ञान और सत्ता का वह अद्भुत मेल जो प्लेटो का सबसे साहसी स्वप्न था।</a:t>
            </a:r>
            <a:endParaRPr lang="hi-IN" sz="1450" dirty="0"/>
          </a:p>
        </p:txBody>
      </p:sp>
      <p:sp>
        <p:nvSpPr>
          <p:cNvPr id="20" name="Text 15"/>
          <p:cNvSpPr/>
          <p:nvPr/>
        </p:nvSpPr>
        <p:spPr>
          <a:xfrm>
            <a:off x="944936" y="5082679"/>
            <a:ext cx="1119486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"जब तक दार्शनिक राजा नहीं बनते या राजा दार्शनिक नहीं बनते, तब तक राज्य और मानव जाति की बुराइयाँ समाप्त नहीं होंगी।" — प्लेटो</a:t>
            </a:r>
            <a:endParaRPr lang="hi-IN" sz="1450" dirty="0"/>
          </a:p>
        </p:txBody>
      </p:sp>
      <p:sp>
        <p:nvSpPr>
          <p:cNvPr id="21" name="Shape 16"/>
          <p:cNvSpPr/>
          <p:nvPr/>
        </p:nvSpPr>
        <p:spPr>
          <a:xfrm>
            <a:off x="661475" y="4870053"/>
            <a:ext cx="25399" cy="727670"/>
          </a:xfrm>
          <a:prstGeom prst="roundRect">
            <a:avLst>
              <a:gd name="adj" fmla="val 50001"/>
            </a:avLst>
          </a:prstGeom>
          <a:solidFill>
            <a:srgbClr val="1B1B27"/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020825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दर्शन की अमरता</a:t>
            </a:r>
            <a:endParaRPr lang="hi-IN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1902326"/>
            <a:ext cx="6296860" cy="815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5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ज्ञान ही वास्तविक शक्ति है</a:t>
            </a:r>
            <a:endParaRPr lang="hi-IN" sz="5100" dirty="0"/>
          </a:p>
        </p:txBody>
      </p:sp>
      <p:sp>
        <p:nvSpPr>
          <p:cNvPr id="5" name="Text 2"/>
          <p:cNvSpPr/>
          <p:nvPr/>
        </p:nvSpPr>
        <p:spPr>
          <a:xfrm>
            <a:off x="661475" y="3212802"/>
            <a:ext cx="629686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आज के संदर्भ में प्रश्न</a:t>
            </a:r>
            <a:endParaRPr lang="hi-IN" sz="1850" dirty="0"/>
          </a:p>
        </p:txBody>
      </p:sp>
      <p:sp>
        <p:nvSpPr>
          <p:cNvPr id="6" name="Text 3"/>
          <p:cNvSpPr/>
          <p:nvPr/>
        </p:nvSpPr>
        <p:spPr>
          <a:xfrm>
            <a:off x="661475" y="3621484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क्या आज के शासकों को प्लेटो के सिद्धांतों की आवश्यकता है? क्या नैतिक और ज्ञानवान नेतृत्व संभव है?</a:t>
            </a:r>
            <a:endParaRPr lang="hi-IN" sz="1450" dirty="0"/>
          </a:p>
        </p:txBody>
      </p:sp>
      <p:sp>
        <p:nvSpPr>
          <p:cNvPr id="7" name="Text 4"/>
          <p:cNvSpPr/>
          <p:nvPr/>
        </p:nvSpPr>
        <p:spPr>
          <a:xfrm>
            <a:off x="661475" y="4844157"/>
            <a:ext cx="629686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निरंतर प्रक्रिया</a:t>
            </a:r>
            <a:endParaRPr lang="hi-IN" sz="1850" dirty="0"/>
          </a:p>
        </p:txBody>
      </p:sp>
      <p:sp>
        <p:nvSpPr>
          <p:cNvPr id="8" name="Text 5"/>
          <p:cNvSpPr/>
          <p:nvPr/>
        </p:nvSpPr>
        <p:spPr>
          <a:xfrm>
            <a:off x="661475" y="5252839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एक न्यायपूर्ण राज्य का निर्माण कोई एकबारगी उपलब्धि नहीं — यह पीढ़ी-दर-पीढ़ी चलने वाली साधना है।</a:t>
            </a:r>
            <a:endParaRPr lang="hi-IN" sz="1450" dirty="0"/>
          </a:p>
        </p:txBody>
      </p:sp>
      <p:sp>
        <p:nvSpPr>
          <p:cNvPr id="9" name="Shape 6"/>
          <p:cNvSpPr/>
          <p:nvPr/>
        </p:nvSpPr>
        <p:spPr>
          <a:xfrm>
            <a:off x="636075" y="2972991"/>
            <a:ext cx="6347658" cy="508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0" name="Shape 7"/>
          <p:cNvSpPr/>
          <p:nvPr/>
        </p:nvSpPr>
        <p:spPr>
          <a:xfrm>
            <a:off x="636075" y="4604345"/>
            <a:ext cx="6347658" cy="50800"/>
          </a:xfrm>
          <a:prstGeom prst="rect">
            <a:avLst/>
          </a:prstGeom>
          <a:solidFill>
            <a:srgbClr val="1B1B27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2026-10-07T07:44:44Z</dcterms:created>
  <dcterms:modified xsi:type="dcterms:W3CDTF">2026-10-07T07:44:44Z</dcterms:modified>
</cp:coreProperties>
</file>