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embeddedFontLst>
    <p:embeddedFont>
      <p:font typeface="Raleway Bold"/>
      <p:regular r:id="rId201314"/>
    </p:embeddedFont>
    <p:embeddedFont>
      <p:font typeface="Raleway"/>
      <p:regular r:id="rId201315"/>
    </p:embeddedFont>
    <p:embeddedFont>
      <p:font typeface="Roboto"/>
      <p:regular r:id="rId201316"/>
    </p:embeddedFont>
    <p:embeddedFont>
      <p:font typeface="Roboto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ECECF3"/>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slideLayout" Target="../slideLayouts/slideLayout2.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1.png"/><Relationship Id="rId4" Type="http://schemas.openxmlformats.org/officeDocument/2006/relationships/image" Target="../media/image-6-2.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5.png"/><Relationship Id="rId8" Type="http://schemas.openxmlformats.org/officeDocument/2006/relationships/image" Target="../media/image-6-6.svg"/><Relationship Id="rId9" Type="http://schemas.openxmlformats.org/officeDocument/2006/relationships/slideLayout" Target="../slideLayouts/slideLayout2.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1.png"/><Relationship Id="rId4" Type="http://schemas.openxmlformats.org/officeDocument/2006/relationships/image" Target="../media/image-9-2.svg"/><Relationship Id="rId5" Type="http://schemas.openxmlformats.org/officeDocument/2006/relationships/image" Target="../media/image-9-1.png"/><Relationship Id="rId6" Type="http://schemas.openxmlformats.org/officeDocument/2006/relationships/image" Target="../media/image-9-2.svg"/><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image" Target="../media/image-10-4.png"/><Relationship Id="rId5" Type="http://schemas.openxmlformats.org/officeDocument/2006/relationships/image" Target="../media/image-10-5.svg"/><Relationship Id="rId6" Type="http://schemas.openxmlformats.org/officeDocument/2006/relationships/image" Target="../media/image-10-6.png"/><Relationship Id="rId7" Type="http://schemas.openxmlformats.org/officeDocument/2006/relationships/image" Target="../media/image-10-7.svg"/><Relationship Id="rId8" Type="http://schemas.openxmlformats.org/officeDocument/2006/relationships/image" Target="../media/image-10-8.png"/><Relationship Id="rId9" Type="http://schemas.openxmlformats.org/officeDocument/2006/relationships/image" Target="../media/image-10-9.svg"/><Relationship Id="rId10" Type="http://schemas.openxmlformats.org/officeDocument/2006/relationships/image" Target="../media/image-10-10.png"/><Relationship Id="rId11" Type="http://schemas.openxmlformats.org/officeDocument/2006/relationships/slideLayout" Target="../slideLayouts/slideLayout2.xml"/><Relationship Id="rId1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2524683"/>
            <a:ext cx="6296860"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भारतीय संविधान की प्रस्तावना</a:t>
            </a:r>
            <a:endParaRPr lang="hi-IN" sz="3700" dirty="0"/>
          </a:p>
        </p:txBody>
      </p:sp>
      <p:sp>
        <p:nvSpPr>
          <p:cNvPr id="4" name="Text 1"/>
          <p:cNvSpPr/>
          <p:nvPr/>
        </p:nvSpPr>
        <p:spPr>
          <a:xfrm>
            <a:off x="5233360" y="3179050"/>
            <a:ext cx="6296860"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परिचय और महत्व</a:t>
            </a:r>
            <a:endParaRPr lang="hi-IN" sz="1850" dirty="0"/>
          </a:p>
        </p:txBody>
      </p:sp>
      <p:sp>
        <p:nvSpPr>
          <p:cNvPr id="5" name="Text 2"/>
          <p:cNvSpPr/>
          <p:nvPr/>
        </p:nvSpPr>
        <p:spPr>
          <a:xfrm>
            <a:off x="5233360" y="3749080"/>
            <a:ext cx="6296860" cy="604838"/>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संविधान की प्रस्तावना उसका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परिचय पत्र</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है — वह दर्पण जिसमें भारत की आत्मा, उसके सपने और उसके संकल्प झलकते हैं। यह संविधान की </a:t>
            </a:r>
            <a:pPr algn="l" indent="0" marL="0">
              <a:lnSpc>
                <a:spcPct val="133000"/>
              </a:lnSpc>
              <a:buNone/>
            </a:pPr>
            <a:r>
              <a:rPr lang="hi-IN" altLang="en-US" sz="1450" b="1" dirty="0">
                <a:solidFill>
                  <a:srgbClr val="1B1B27"/>
                </a:solidFill>
                <a:latin typeface="Roboto Bold" pitchFamily="34" charset="0"/>
                <a:ea typeface="Roboto Bold" pitchFamily="34" charset="-122"/>
                <a:cs typeface="Roboto Bold" pitchFamily="34" charset="-120"/>
              </a:rPr>
              <a:t>कुँजी और आत्मा</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दोनों है।</a:t>
            </a:r>
            <a:endParaRPr lang="hi-IN" sz="1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1986025"/>
            <a:ext cx="6296860"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प्रस्तावना की उत्पत्ति: उद्देश्य प्रस्ताव</a:t>
            </a:r>
            <a:endParaRPr lang="hi-IN" sz="3700" dirty="0"/>
          </a:p>
        </p:txBody>
      </p:sp>
      <p:sp>
        <p:nvSpPr>
          <p:cNvPr id="4" name="Text 1"/>
          <p:cNvSpPr/>
          <p:nvPr/>
        </p:nvSpPr>
        <p:spPr>
          <a:xfrm>
            <a:off x="5233360" y="3037266"/>
            <a:ext cx="291785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ऐतिहासिक पृष्ठभूमि</a:t>
            </a:r>
            <a:endParaRPr lang="hi-IN" sz="1850" dirty="0"/>
          </a:p>
        </p:txBody>
      </p:sp>
      <p:sp>
        <p:nvSpPr>
          <p:cNvPr id="5" name="Text 2"/>
          <p:cNvSpPr/>
          <p:nvPr/>
        </p:nvSpPr>
        <p:spPr>
          <a:xfrm>
            <a:off x="5233360" y="3512840"/>
            <a:ext cx="2917851"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पंडित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जवाहरलाल नेहरू</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ने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13 दिसंबर 1946</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को संविधान सभा में "उद्देश्य प्रस्ताव" प्रस्तुत किया। यह प्रस्ताव स्वतंत्र भारत की नींव का पहला दस्तावेज़ था।</a:t>
            </a:r>
            <a:endParaRPr lang="hi-IN" sz="1450" dirty="0"/>
          </a:p>
        </p:txBody>
      </p:sp>
      <p:sp>
        <p:nvSpPr>
          <p:cNvPr id="6" name="Text 3"/>
          <p:cNvSpPr/>
          <p:nvPr/>
        </p:nvSpPr>
        <p:spPr>
          <a:xfrm>
            <a:off x="8618719" y="3037266"/>
            <a:ext cx="291785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सर्वसम्मति से स्वीकृति</a:t>
            </a:r>
            <a:endParaRPr lang="hi-IN" sz="1850" dirty="0"/>
          </a:p>
        </p:txBody>
      </p:sp>
      <p:sp>
        <p:nvSpPr>
          <p:cNvPr id="7" name="Text 4"/>
          <p:cNvSpPr/>
          <p:nvPr/>
        </p:nvSpPr>
        <p:spPr>
          <a:xfrm>
            <a:off x="8618719" y="3512840"/>
            <a:ext cx="2917851" cy="1209675"/>
          </a:xfrm>
          <a:prstGeom prst="rect">
            <a:avLst/>
          </a:prstGeom>
          <a:noFill/>
          <a:ln/>
        </p:spPr>
        <p:txBody>
          <a:bodyPr wrap="square" lIns="0" tIns="0" rIns="0" bIns="0" rtlCol="0" anchor="t">
            <a:normAutofit/>
          </a:bodyPr>
          <a:lstStyle/>
          <a:p>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22 जनवरी 1947</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को संविधान सभा ने इसे सर्वसम्मति से स्वीकार किया। यही उद्देश्य प्रस्ताव आगे चलकर संविधान की प्रस्तावना का आधार बना।</a:t>
            </a:r>
            <a:endParaRPr lang="hi-IN"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792945"/>
            <a:ext cx="10868745"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प्रस्तावना का मूल पाठ</a:t>
            </a:r>
            <a:endParaRPr lang="hi-IN" sz="3700" dirty="0"/>
          </a:p>
        </p:txBody>
      </p:sp>
      <p:sp>
        <p:nvSpPr>
          <p:cNvPr id="3" name="Text 1"/>
          <p:cNvSpPr/>
          <p:nvPr/>
        </p:nvSpPr>
        <p:spPr>
          <a:xfrm>
            <a:off x="944936" y="2953643"/>
            <a:ext cx="10585284" cy="604838"/>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"हम, भारत के लोग, भारत को एक संप्रभु, समाजवादी, पंथनिरपेक्ष, लोकतांत्रिक गणराज्य बनाने के लिए तथा उसके समस्त नागरिकों को न्याय, स्वतंत्रता, समानता और बंधुत्व प्राप्त कराने के लिए दृढ़ संकल्प होकर... इस संविधान को अंगीकृत, अधिनियमित और आत्मार्पित करते हैं।"</a:t>
            </a:r>
            <a:endParaRPr lang="hi-IN" sz="1450" dirty="0"/>
          </a:p>
        </p:txBody>
      </p:sp>
      <p:sp>
        <p:nvSpPr>
          <p:cNvPr id="4" name="Shape 2"/>
          <p:cNvSpPr/>
          <p:nvPr/>
        </p:nvSpPr>
        <p:spPr>
          <a:xfrm>
            <a:off x="661475" y="2741017"/>
            <a:ext cx="25399" cy="1030089"/>
          </a:xfrm>
          <a:prstGeom prst="roundRect">
            <a:avLst>
              <a:gd name="adj" fmla="val 50001"/>
            </a:avLst>
          </a:prstGeom>
          <a:solidFill>
            <a:srgbClr val="1B1B27"/>
          </a:solidFill>
          <a:ln/>
        </p:spPr>
      </p:sp>
      <p:sp>
        <p:nvSpPr>
          <p:cNvPr id="5" name="Shape 3"/>
          <p:cNvSpPr/>
          <p:nvPr/>
        </p:nvSpPr>
        <p:spPr>
          <a:xfrm>
            <a:off x="661475" y="3983732"/>
            <a:ext cx="3496877" cy="1101824"/>
          </a:xfrm>
          <a:prstGeom prst="roundRect">
            <a:avLst>
              <a:gd name="adj" fmla="val 7205"/>
            </a:avLst>
          </a:prstGeom>
          <a:solidFill>
            <a:srgbClr val="E1E1EA"/>
          </a:solidFill>
          <a:ln w="6350">
            <a:solidFill>
              <a:srgbClr val="C7C7D0"/>
            </a:solidFill>
            <a:prstDash val="solid"/>
          </a:ln>
        </p:spPr>
      </p:sp>
      <p:sp>
        <p:nvSpPr>
          <p:cNvPr id="6" name="Text 4"/>
          <p:cNvSpPr/>
          <p:nvPr/>
        </p:nvSpPr>
        <p:spPr>
          <a:xfrm>
            <a:off x="856832" y="4179094"/>
            <a:ext cx="310616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"हम, भारत के लोग"</a:t>
            </a:r>
            <a:endParaRPr lang="hi-IN" sz="1850" dirty="0"/>
          </a:p>
        </p:txBody>
      </p:sp>
      <p:sp>
        <p:nvSpPr>
          <p:cNvPr id="7" name="Text 5"/>
          <p:cNvSpPr/>
          <p:nvPr/>
        </p:nvSpPr>
        <p:spPr>
          <a:xfrm>
            <a:off x="856832" y="4587776"/>
            <a:ext cx="3106164"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शक्ति का स्रोत — जनता स्वयं</a:t>
            </a:r>
            <a:endParaRPr lang="hi-IN" sz="1450" dirty="0"/>
          </a:p>
        </p:txBody>
      </p:sp>
      <p:sp>
        <p:nvSpPr>
          <p:cNvPr id="8" name="Shape 6"/>
          <p:cNvSpPr/>
          <p:nvPr/>
        </p:nvSpPr>
        <p:spPr>
          <a:xfrm>
            <a:off x="4347359" y="3983732"/>
            <a:ext cx="3496877" cy="1101824"/>
          </a:xfrm>
          <a:prstGeom prst="roundRect">
            <a:avLst>
              <a:gd name="adj" fmla="val 7205"/>
            </a:avLst>
          </a:prstGeom>
          <a:solidFill>
            <a:srgbClr val="E1E1EA"/>
          </a:solidFill>
          <a:ln w="6350">
            <a:solidFill>
              <a:srgbClr val="C7C7D0"/>
            </a:solidFill>
            <a:prstDash val="solid"/>
          </a:ln>
        </p:spPr>
      </p:sp>
      <p:sp>
        <p:nvSpPr>
          <p:cNvPr id="9" name="Text 7"/>
          <p:cNvSpPr/>
          <p:nvPr/>
        </p:nvSpPr>
        <p:spPr>
          <a:xfrm>
            <a:off x="4542716" y="4179094"/>
            <a:ext cx="310616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संप्रभु गणराज्य</a:t>
            </a:r>
            <a:endParaRPr lang="hi-IN" sz="1850" dirty="0"/>
          </a:p>
        </p:txBody>
      </p:sp>
      <p:sp>
        <p:nvSpPr>
          <p:cNvPr id="10" name="Text 8"/>
          <p:cNvSpPr/>
          <p:nvPr/>
        </p:nvSpPr>
        <p:spPr>
          <a:xfrm>
            <a:off x="4542716" y="4587776"/>
            <a:ext cx="3106164"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स्वतंत्र, निर्वाचित नेतृत्व</a:t>
            </a:r>
            <a:endParaRPr lang="hi-IN" sz="1450" dirty="0"/>
          </a:p>
        </p:txBody>
      </p:sp>
      <p:sp>
        <p:nvSpPr>
          <p:cNvPr id="11" name="Shape 9"/>
          <p:cNvSpPr/>
          <p:nvPr/>
        </p:nvSpPr>
        <p:spPr>
          <a:xfrm>
            <a:off x="8033244" y="3983732"/>
            <a:ext cx="3496877" cy="1101824"/>
          </a:xfrm>
          <a:prstGeom prst="roundRect">
            <a:avLst>
              <a:gd name="adj" fmla="val 7205"/>
            </a:avLst>
          </a:prstGeom>
          <a:solidFill>
            <a:srgbClr val="E1E1EA"/>
          </a:solidFill>
          <a:ln w="6350">
            <a:solidFill>
              <a:srgbClr val="C7C7D0"/>
            </a:solidFill>
            <a:prstDash val="solid"/>
          </a:ln>
        </p:spPr>
      </p:sp>
      <p:sp>
        <p:nvSpPr>
          <p:cNvPr id="12" name="Text 10"/>
          <p:cNvSpPr/>
          <p:nvPr/>
        </p:nvSpPr>
        <p:spPr>
          <a:xfrm>
            <a:off x="8228600" y="4179094"/>
            <a:ext cx="310616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चार आदर्श</a:t>
            </a:r>
            <a:endParaRPr lang="hi-IN" sz="1850" dirty="0"/>
          </a:p>
        </p:txBody>
      </p:sp>
      <p:sp>
        <p:nvSpPr>
          <p:cNvPr id="13" name="Text 11"/>
          <p:cNvSpPr/>
          <p:nvPr/>
        </p:nvSpPr>
        <p:spPr>
          <a:xfrm>
            <a:off x="8228600" y="4587776"/>
            <a:ext cx="3106164"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न्याय, स्वतंत्रता, समानता, बंधुत्व</a:t>
            </a:r>
            <a:endParaRPr lang="hi-IN"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1906154"/>
            <a:ext cx="10868745"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भारतीय राज्य की प्रकृति</a:t>
            </a:r>
            <a:endParaRPr lang="hi-IN" sz="3700" dirty="0"/>
          </a:p>
        </p:txBody>
      </p:sp>
      <p:sp>
        <p:nvSpPr>
          <p:cNvPr id="3" name="Shape 1"/>
          <p:cNvSpPr/>
          <p:nvPr/>
        </p:nvSpPr>
        <p:spPr>
          <a:xfrm>
            <a:off x="661475" y="2854226"/>
            <a:ext cx="2037902" cy="287139"/>
          </a:xfrm>
          <a:prstGeom prst="roundRect">
            <a:avLst>
              <a:gd name="adj" fmla="val 22118"/>
            </a:avLst>
          </a:prstGeom>
          <a:solidFill>
            <a:srgbClr val="E1E1EA"/>
          </a:solidFill>
          <a:ln/>
        </p:spPr>
      </p:sp>
      <p:sp>
        <p:nvSpPr>
          <p:cNvPr id="4" name="Text 2"/>
          <p:cNvSpPr/>
          <p:nvPr/>
        </p:nvSpPr>
        <p:spPr>
          <a:xfrm>
            <a:off x="774879" y="2913614"/>
            <a:ext cx="2420679" cy="173831"/>
          </a:xfrm>
          <a:prstGeom prst="rect">
            <a:avLst/>
          </a:prstGeom>
          <a:noFill/>
          <a:ln/>
        </p:spPr>
        <p:txBody>
          <a:bodyPr wrap="none" lIns="0" tIns="0" rIns="0" bIns="0" rtlCol="0" anchor="t"/>
          <a:lstStyle/>
          <a:p>
            <a:pPr algn="l" indent="0" marL="0">
              <a:lnSpc>
                <a:spcPct val="96000"/>
              </a:lnSpc>
              <a:buNone/>
            </a:pPr>
            <a:r>
              <a:rPr lang="hi-IN" altLang="en-US" sz="1150" dirty="0">
                <a:solidFill>
                  <a:srgbClr val="3C3939"/>
                </a:solidFill>
                <a:latin typeface="Roboto" pitchFamily="34" charset="0"/>
                <a:ea typeface="Roboto" pitchFamily="34" charset="-122"/>
                <a:cs typeface="Roboto" pitchFamily="34" charset="-120"/>
              </a:rPr>
              <a:t>NATURE OF STATE — भाग १</a:t>
            </a:r>
            <a:endParaRPr lang="hi-IN" sz="1150" dirty="0"/>
          </a:p>
        </p:txBody>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3353991"/>
            <a:ext cx="472468" cy="472480"/>
          </a:xfrm>
          <a:prstGeom prst="rect">
            <a:avLst/>
          </a:prstGeom>
        </p:spPr>
      </p:pic>
      <p:sp>
        <p:nvSpPr>
          <p:cNvPr id="6" name="Text 3"/>
          <p:cNvSpPr/>
          <p:nvPr/>
        </p:nvSpPr>
        <p:spPr>
          <a:xfrm>
            <a:off x="1370177" y="3353991"/>
            <a:ext cx="275672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संप्रभु (Sovereign)</a:t>
            </a:r>
            <a:endParaRPr lang="hi-IN" sz="1850" dirty="0"/>
          </a:p>
        </p:txBody>
      </p:sp>
      <p:sp>
        <p:nvSpPr>
          <p:cNvPr id="7" name="Text 4"/>
          <p:cNvSpPr/>
          <p:nvPr/>
        </p:nvSpPr>
        <p:spPr>
          <a:xfrm>
            <a:off x="1370177" y="3762673"/>
            <a:ext cx="2756724"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भारत किसी भी बाहरी शक्ति के अधीन नहीं है। वह अपनी विदेश नीति, आंतरिक मामलों और रक्षा संबंधी निर्णय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पूर्णतः स्वतंत्र रूप</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से लेने में सक्षम है।</a:t>
            </a:r>
            <a:endParaRPr lang="hi-IN" sz="1450" dirty="0"/>
          </a:p>
        </p:txBody>
      </p:sp>
      <p:pic>
        <p:nvPicPr>
          <p:cNvPr id="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63135" y="3353991"/>
            <a:ext cx="472468" cy="472480"/>
          </a:xfrm>
          <a:prstGeom prst="rect">
            <a:avLst/>
          </a:prstGeom>
        </p:spPr>
      </p:pic>
      <p:sp>
        <p:nvSpPr>
          <p:cNvPr id="9" name="Text 5"/>
          <p:cNvSpPr/>
          <p:nvPr/>
        </p:nvSpPr>
        <p:spPr>
          <a:xfrm>
            <a:off x="5071836" y="3353991"/>
            <a:ext cx="275672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समाजवादी (Socialist)</a:t>
            </a:r>
            <a:endParaRPr lang="hi-IN" sz="1850" dirty="0"/>
          </a:p>
        </p:txBody>
      </p:sp>
      <p:sp>
        <p:nvSpPr>
          <p:cNvPr id="10" name="Text 6"/>
          <p:cNvSpPr/>
          <p:nvPr/>
        </p:nvSpPr>
        <p:spPr>
          <a:xfrm>
            <a:off x="5071836" y="3762673"/>
            <a:ext cx="2756724"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आर्थिक और सामाजिक असमानताओं को दूर करना राज्य का दायित्व है। संसाधनों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न्यायसंगत वितरण</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और शोषण से मुक्ति इसका मूल उद्देश्य है।</a:t>
            </a:r>
            <a:endParaRPr lang="hi-IN" sz="1450" dirty="0"/>
          </a:p>
        </p:txBody>
      </p:sp>
      <p:pic>
        <p:nvPicPr>
          <p:cNvPr id="1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64794" y="3353991"/>
            <a:ext cx="472468" cy="472480"/>
          </a:xfrm>
          <a:prstGeom prst="rect">
            <a:avLst/>
          </a:prstGeom>
        </p:spPr>
      </p:pic>
      <p:sp>
        <p:nvSpPr>
          <p:cNvPr id="12" name="Text 7"/>
          <p:cNvSpPr/>
          <p:nvPr/>
        </p:nvSpPr>
        <p:spPr>
          <a:xfrm>
            <a:off x="8773496" y="3353991"/>
            <a:ext cx="2756724"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पंथनिरपेक्ष (Secular)</a:t>
            </a:r>
            <a:endParaRPr lang="hi-IN" sz="1850" dirty="0"/>
          </a:p>
        </p:txBody>
      </p:sp>
      <p:sp>
        <p:nvSpPr>
          <p:cNvPr id="13" name="Text 8"/>
          <p:cNvSpPr/>
          <p:nvPr/>
        </p:nvSpPr>
        <p:spPr>
          <a:xfrm>
            <a:off x="8773496" y="3762673"/>
            <a:ext cx="2756724" cy="907256"/>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राज्य का अपना कोई आधिकारिक धर्म नहीं है। सभी धर्मों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समान सम्मान और संरक्षण</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प्रदान किया जाता है।</a:t>
            </a:r>
            <a:endParaRPr lang="hi-IN"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19809" y="0"/>
            <a:ext cx="4571886" cy="6858000"/>
          </a:xfrm>
          <a:prstGeom prst="rect">
            <a:avLst/>
          </a:prstGeom>
        </p:spPr>
      </p:pic>
      <p:sp>
        <p:nvSpPr>
          <p:cNvPr id="3" name="Text 0"/>
          <p:cNvSpPr/>
          <p:nvPr/>
        </p:nvSpPr>
        <p:spPr>
          <a:xfrm>
            <a:off x="661475" y="1736093"/>
            <a:ext cx="6296860"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भारतीय राज्य की प्रकृति (क्रम जारी)</a:t>
            </a:r>
            <a:endParaRPr lang="hi-IN" sz="3700" dirty="0"/>
          </a:p>
        </p:txBody>
      </p:sp>
      <p:sp>
        <p:nvSpPr>
          <p:cNvPr id="4" name="Shape 1"/>
          <p:cNvSpPr/>
          <p:nvPr/>
        </p:nvSpPr>
        <p:spPr>
          <a:xfrm>
            <a:off x="661475" y="2589609"/>
            <a:ext cx="2037902" cy="287139"/>
          </a:xfrm>
          <a:prstGeom prst="roundRect">
            <a:avLst>
              <a:gd name="adj" fmla="val 22118"/>
            </a:avLst>
          </a:prstGeom>
          <a:solidFill>
            <a:srgbClr val="E1E1EA"/>
          </a:solidFill>
          <a:ln/>
        </p:spPr>
      </p:sp>
      <p:sp>
        <p:nvSpPr>
          <p:cNvPr id="5" name="Text 2"/>
          <p:cNvSpPr/>
          <p:nvPr/>
        </p:nvSpPr>
        <p:spPr>
          <a:xfrm>
            <a:off x="774879" y="2648998"/>
            <a:ext cx="2420679" cy="173831"/>
          </a:xfrm>
          <a:prstGeom prst="rect">
            <a:avLst/>
          </a:prstGeom>
          <a:noFill/>
          <a:ln/>
        </p:spPr>
        <p:txBody>
          <a:bodyPr wrap="none" lIns="0" tIns="0" rIns="0" bIns="0" rtlCol="0" anchor="t"/>
          <a:lstStyle/>
          <a:p>
            <a:pPr algn="l" indent="0" marL="0">
              <a:lnSpc>
                <a:spcPct val="96000"/>
              </a:lnSpc>
              <a:buNone/>
            </a:pPr>
            <a:r>
              <a:rPr lang="hi-IN" altLang="en-US" sz="1150" dirty="0">
                <a:solidFill>
                  <a:srgbClr val="3C3939"/>
                </a:solidFill>
                <a:latin typeface="Roboto" pitchFamily="34" charset="0"/>
                <a:ea typeface="Roboto" pitchFamily="34" charset="-122"/>
                <a:cs typeface="Roboto" pitchFamily="34" charset="-120"/>
              </a:rPr>
              <a:t>NATURE OF STATE — भाग २</a:t>
            </a:r>
            <a:endParaRPr lang="hi-IN" sz="1150" dirty="0"/>
          </a:p>
        </p:txBody>
      </p:sp>
      <p:sp>
        <p:nvSpPr>
          <p:cNvPr id="6" name="Text 3"/>
          <p:cNvSpPr/>
          <p:nvPr/>
        </p:nvSpPr>
        <p:spPr>
          <a:xfrm>
            <a:off x="661475" y="3287099"/>
            <a:ext cx="291785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लोकतांत्रिक (Democratic)</a:t>
            </a:r>
            <a:endParaRPr lang="hi-IN" sz="1850" dirty="0"/>
          </a:p>
        </p:txBody>
      </p:sp>
      <p:sp>
        <p:nvSpPr>
          <p:cNvPr id="7" name="Text 4"/>
          <p:cNvSpPr/>
          <p:nvPr/>
        </p:nvSpPr>
        <p:spPr>
          <a:xfrm>
            <a:off x="661475" y="3762673"/>
            <a:ext cx="2917851"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सरकार की समस्त शक्ति का स्रोत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जनता</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है। नागरिक अपने प्रतिनिधियों को स्वतंत्र और निष्पक्ष चुनाव द्वारा चुनते हैं। जनमत ही सर्वोच्च है।</a:t>
            </a:r>
            <a:endParaRPr lang="hi-IN" sz="1450" dirty="0"/>
          </a:p>
        </p:txBody>
      </p:sp>
      <p:sp>
        <p:nvSpPr>
          <p:cNvPr id="8" name="Text 5"/>
          <p:cNvSpPr/>
          <p:nvPr/>
        </p:nvSpPr>
        <p:spPr>
          <a:xfrm>
            <a:off x="4046833" y="3287099"/>
            <a:ext cx="291785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गणराज्य (Republic)</a:t>
            </a:r>
            <a:endParaRPr lang="hi-IN" sz="1850" dirty="0"/>
          </a:p>
        </p:txBody>
      </p:sp>
      <p:sp>
        <p:nvSpPr>
          <p:cNvPr id="9" name="Text 6"/>
          <p:cNvSpPr/>
          <p:nvPr/>
        </p:nvSpPr>
        <p:spPr>
          <a:xfrm>
            <a:off x="4046833" y="3762673"/>
            <a:ext cx="2917851"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राष्ट्राध्यक्ष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वंशानुगत नहीं</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होता। राष्ट्रपति का पद निर्वाचित होता है, जो सुनिश्चित करता है कि सत्ता किसी परिवार या वंश में केंद्रित न हो।</a:t>
            </a:r>
            <a:endParaRPr lang="hi-IN"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038089"/>
            <a:ext cx="10868745"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संविधान के चार मुख्य आदर्श</a:t>
            </a:r>
            <a:endParaRPr lang="hi-IN" sz="37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986161"/>
            <a:ext cx="5339820" cy="1983879"/>
          </a:xfrm>
          <a:prstGeom prst="rect">
            <a:avLst/>
          </a:prstGeom>
        </p:spPr>
      </p:pic>
      <p:sp>
        <p:nvSpPr>
          <p:cNvPr id="4" name="Text 1"/>
          <p:cNvSpPr/>
          <p:nvPr/>
        </p:nvSpPr>
        <p:spPr>
          <a:xfrm>
            <a:off x="3217931" y="2127945"/>
            <a:ext cx="226808" cy="283468"/>
          </a:xfrm>
          <a:prstGeom prst="rect">
            <a:avLst/>
          </a:prstGeom>
          <a:noFill/>
          <a:ln/>
        </p:spPr>
        <p:txBody>
          <a:bodyPr wrap="none" lIns="0" tIns="0" rIns="0" bIns="0" rtlCol="0" anchor="ctr"/>
          <a:lstStyle/>
          <a:p>
            <a:pPr algn="ctr" indent="0" marL="0">
              <a:lnSpc>
                <a:spcPct val="100000"/>
              </a:lnSpc>
              <a:buNone/>
            </a:pPr>
            <a:r>
              <a:rPr lang="en-US" sz="1750" dirty="0">
                <a:solidFill>
                  <a:srgbClr val="FFFFFF"/>
                </a:solidFill>
                <a:latin typeface="Raleway" pitchFamily="34" charset="0"/>
                <a:ea typeface="Raleway" pitchFamily="34" charset="-122"/>
                <a:cs typeface="Raleway" pitchFamily="34" charset="-120"/>
              </a:rPr>
              <a:t>1</a:t>
            </a:r>
            <a:endParaRPr lang="en-US" sz="1750" dirty="0"/>
          </a:p>
        </p:txBody>
      </p:sp>
      <p:sp>
        <p:nvSpPr>
          <p:cNvPr id="5" name="Text 2"/>
          <p:cNvSpPr/>
          <p:nvPr/>
        </p:nvSpPr>
        <p:spPr>
          <a:xfrm>
            <a:off x="875881" y="2742109"/>
            <a:ext cx="4911007"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न्याय</a:t>
            </a:r>
            <a:endParaRPr lang="hi-IN" sz="1850" dirty="0"/>
          </a:p>
        </p:txBody>
      </p:sp>
      <p:sp>
        <p:nvSpPr>
          <p:cNvPr id="6" name="Text 3"/>
          <p:cNvSpPr/>
          <p:nvPr/>
        </p:nvSpPr>
        <p:spPr>
          <a:xfrm>
            <a:off x="875881" y="3150791"/>
            <a:ext cx="4911007" cy="604838"/>
          </a:xfrm>
          <a:prstGeom prst="rect">
            <a:avLst/>
          </a:prstGeom>
          <a:noFill/>
          <a:ln/>
        </p:spPr>
        <p:txBody>
          <a:bodyPr wrap="square" lIns="0" tIns="0" rIns="0" bIns="0" rtlCol="0" anchor="t">
            <a:normAutofit/>
          </a:bodyPr>
          <a:lstStyle/>
          <a:p>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सामाजिक, आर्थिक और राजनीतिक</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 हर नागरिक को निष्पक्ष व्यवहार का अधिकार।</a:t>
            </a:r>
            <a:endParaRPr lang="hi-IN" sz="14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90301" y="1986161"/>
            <a:ext cx="5339919" cy="1983879"/>
          </a:xfrm>
          <a:prstGeom prst="rect">
            <a:avLst/>
          </a:prstGeom>
        </p:spPr>
      </p:pic>
      <p:sp>
        <p:nvSpPr>
          <p:cNvPr id="8" name="Text 4"/>
          <p:cNvSpPr/>
          <p:nvPr/>
        </p:nvSpPr>
        <p:spPr>
          <a:xfrm>
            <a:off x="8746757" y="2127945"/>
            <a:ext cx="226808" cy="283468"/>
          </a:xfrm>
          <a:prstGeom prst="rect">
            <a:avLst/>
          </a:prstGeom>
          <a:noFill/>
          <a:ln/>
        </p:spPr>
        <p:txBody>
          <a:bodyPr wrap="none" lIns="0" tIns="0" rIns="0" bIns="0" rtlCol="0" anchor="ctr"/>
          <a:lstStyle/>
          <a:p>
            <a:pPr algn="ctr" indent="0" marL="0">
              <a:lnSpc>
                <a:spcPct val="100000"/>
              </a:lnSpc>
              <a:buNone/>
            </a:pPr>
            <a:r>
              <a:rPr lang="en-US" sz="1750" dirty="0">
                <a:solidFill>
                  <a:srgbClr val="FFFFFF"/>
                </a:solidFill>
                <a:latin typeface="Raleway" pitchFamily="34" charset="0"/>
                <a:ea typeface="Raleway" pitchFamily="34" charset="-122"/>
                <a:cs typeface="Raleway" pitchFamily="34" charset="-120"/>
              </a:rPr>
              <a:t>2</a:t>
            </a:r>
            <a:endParaRPr lang="en-US" sz="1750" dirty="0"/>
          </a:p>
        </p:txBody>
      </p:sp>
      <p:sp>
        <p:nvSpPr>
          <p:cNvPr id="9" name="Text 5"/>
          <p:cNvSpPr/>
          <p:nvPr/>
        </p:nvSpPr>
        <p:spPr>
          <a:xfrm>
            <a:off x="6404708" y="2742109"/>
            <a:ext cx="4911106"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स्वतंत्रता</a:t>
            </a:r>
            <a:endParaRPr lang="hi-IN" sz="1850" dirty="0"/>
          </a:p>
        </p:txBody>
      </p:sp>
      <p:sp>
        <p:nvSpPr>
          <p:cNvPr id="10" name="Text 6"/>
          <p:cNvSpPr/>
          <p:nvPr/>
        </p:nvSpPr>
        <p:spPr>
          <a:xfrm>
            <a:off x="6404708" y="3150791"/>
            <a:ext cx="4911106"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विचार, अभिव्यक्ति, विश्वास, धर्म और उपासना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पूर्ण स्वतंत्रता</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a:t>
            </a:r>
            <a:endParaRPr lang="hi-IN" sz="1450" dirty="0"/>
          </a:p>
        </p:txBody>
      </p:sp>
      <p:pic>
        <p:nvPicPr>
          <p:cNvPr id="1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4159052"/>
            <a:ext cx="5339820" cy="1681460"/>
          </a:xfrm>
          <a:prstGeom prst="rect">
            <a:avLst/>
          </a:prstGeom>
        </p:spPr>
      </p:pic>
      <p:sp>
        <p:nvSpPr>
          <p:cNvPr id="12" name="Text 7"/>
          <p:cNvSpPr/>
          <p:nvPr/>
        </p:nvSpPr>
        <p:spPr>
          <a:xfrm>
            <a:off x="3217931" y="4300835"/>
            <a:ext cx="226808" cy="283468"/>
          </a:xfrm>
          <a:prstGeom prst="rect">
            <a:avLst/>
          </a:prstGeom>
          <a:noFill/>
          <a:ln/>
        </p:spPr>
        <p:txBody>
          <a:bodyPr wrap="none" lIns="0" tIns="0" rIns="0" bIns="0" rtlCol="0" anchor="ctr"/>
          <a:lstStyle/>
          <a:p>
            <a:pPr algn="ctr" indent="0" marL="0">
              <a:lnSpc>
                <a:spcPct val="100000"/>
              </a:lnSpc>
              <a:buNone/>
            </a:pPr>
            <a:r>
              <a:rPr lang="en-US" sz="1750" dirty="0">
                <a:solidFill>
                  <a:srgbClr val="FFFFFF"/>
                </a:solidFill>
                <a:latin typeface="Raleway" pitchFamily="34" charset="0"/>
                <a:ea typeface="Raleway" pitchFamily="34" charset="-122"/>
                <a:cs typeface="Raleway" pitchFamily="34" charset="-120"/>
              </a:rPr>
              <a:t>3</a:t>
            </a:r>
            <a:endParaRPr lang="en-US" sz="1750" dirty="0"/>
          </a:p>
        </p:txBody>
      </p:sp>
      <p:sp>
        <p:nvSpPr>
          <p:cNvPr id="13" name="Text 8"/>
          <p:cNvSpPr/>
          <p:nvPr/>
        </p:nvSpPr>
        <p:spPr>
          <a:xfrm>
            <a:off x="875881" y="4914999"/>
            <a:ext cx="4911007"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समानता</a:t>
            </a:r>
            <a:endParaRPr lang="hi-IN" sz="1850" dirty="0"/>
          </a:p>
        </p:txBody>
      </p:sp>
      <p:sp>
        <p:nvSpPr>
          <p:cNvPr id="14" name="Text 9"/>
          <p:cNvSpPr/>
          <p:nvPr/>
        </p:nvSpPr>
        <p:spPr>
          <a:xfrm>
            <a:off x="875881" y="5323681"/>
            <a:ext cx="4911007"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प्रतिष्ठा और अवसर में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समानता</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 जाति, धर्म, लिंग से परे।</a:t>
            </a:r>
            <a:endParaRPr lang="hi-IN" sz="1450" dirty="0"/>
          </a:p>
        </p:txBody>
      </p:sp>
      <p:pic>
        <p:nvPicPr>
          <p:cNvPr id="1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90301" y="4159052"/>
            <a:ext cx="5339919" cy="1681460"/>
          </a:xfrm>
          <a:prstGeom prst="rect">
            <a:avLst/>
          </a:prstGeom>
        </p:spPr>
      </p:pic>
      <p:sp>
        <p:nvSpPr>
          <p:cNvPr id="16" name="Text 10"/>
          <p:cNvSpPr/>
          <p:nvPr/>
        </p:nvSpPr>
        <p:spPr>
          <a:xfrm>
            <a:off x="8746757" y="4300835"/>
            <a:ext cx="226808" cy="283468"/>
          </a:xfrm>
          <a:prstGeom prst="rect">
            <a:avLst/>
          </a:prstGeom>
          <a:noFill/>
          <a:ln/>
        </p:spPr>
        <p:txBody>
          <a:bodyPr wrap="none" lIns="0" tIns="0" rIns="0" bIns="0" rtlCol="0" anchor="ctr"/>
          <a:lstStyle/>
          <a:p>
            <a:pPr algn="ctr" indent="0" marL="0">
              <a:lnSpc>
                <a:spcPct val="100000"/>
              </a:lnSpc>
              <a:buNone/>
            </a:pPr>
            <a:r>
              <a:rPr lang="en-US" sz="1750" dirty="0">
                <a:solidFill>
                  <a:srgbClr val="FFFFFF"/>
                </a:solidFill>
                <a:latin typeface="Raleway" pitchFamily="34" charset="0"/>
                <a:ea typeface="Raleway" pitchFamily="34" charset="-122"/>
                <a:cs typeface="Raleway" pitchFamily="34" charset="-120"/>
              </a:rPr>
              <a:t>4</a:t>
            </a:r>
            <a:endParaRPr lang="en-US" sz="1750" dirty="0"/>
          </a:p>
        </p:txBody>
      </p:sp>
      <p:sp>
        <p:nvSpPr>
          <p:cNvPr id="17" name="Text 11"/>
          <p:cNvSpPr/>
          <p:nvPr/>
        </p:nvSpPr>
        <p:spPr>
          <a:xfrm>
            <a:off x="6404708" y="4914999"/>
            <a:ext cx="4911106"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बंधुत्व</a:t>
            </a:r>
            <a:endParaRPr lang="hi-IN" sz="1850" dirty="0"/>
          </a:p>
        </p:txBody>
      </p:sp>
      <p:sp>
        <p:nvSpPr>
          <p:cNvPr id="18" name="Text 12"/>
          <p:cNvSpPr/>
          <p:nvPr/>
        </p:nvSpPr>
        <p:spPr>
          <a:xfrm>
            <a:off x="6404708" y="5323681"/>
            <a:ext cx="4911106" cy="302419"/>
          </a:xfrm>
          <a:prstGeom prst="rect">
            <a:avLst/>
          </a:prstGeom>
          <a:noFill/>
          <a:ln/>
        </p:spPr>
        <p:txBody>
          <a:bodyPr wrap="none" lIns="0" tIns="0" rIns="0" bIns="0" rtlCol="0" anchor="t"/>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व्यक्ति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गरिमा</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और राष्ट्र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एकता व अखंडता</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का संरक्षण।</a:t>
            </a:r>
            <a:endParaRPr lang="hi-IN"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1475" y="1227534"/>
            <a:ext cx="3504219" cy="3504307"/>
          </a:xfrm>
          <a:prstGeom prst="rect">
            <a:avLst/>
          </a:prstGeom>
        </p:spPr>
      </p:pic>
      <p:sp>
        <p:nvSpPr>
          <p:cNvPr id="3" name="Text 0"/>
          <p:cNvSpPr/>
          <p:nvPr/>
        </p:nvSpPr>
        <p:spPr>
          <a:xfrm>
            <a:off x="4633201" y="2065896"/>
            <a:ext cx="6903269"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42वां संविधान संशोधन, 1976</a:t>
            </a:r>
            <a:endParaRPr lang="hi-IN" sz="3700" dirty="0"/>
          </a:p>
        </p:txBody>
      </p:sp>
      <p:sp>
        <p:nvSpPr>
          <p:cNvPr id="4" name="Text 1"/>
          <p:cNvSpPr/>
          <p:nvPr/>
        </p:nvSpPr>
        <p:spPr>
          <a:xfrm>
            <a:off x="4633201" y="2824956"/>
            <a:ext cx="6903269" cy="604838"/>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यह प्रस्तावना में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अब तक का एकमात्र संशोधन</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है, जो आपातकाल के दौरान इंदिरा गांधी सरकार द्वारा किया गया।</a:t>
            </a:r>
            <a:endParaRPr lang="hi-IN" sz="1450" dirty="0"/>
          </a:p>
        </p:txBody>
      </p:sp>
      <p:sp>
        <p:nvSpPr>
          <p:cNvPr id="5" name="Text 2"/>
          <p:cNvSpPr/>
          <p:nvPr/>
        </p:nvSpPr>
        <p:spPr>
          <a:xfrm>
            <a:off x="4633201" y="3627518"/>
            <a:ext cx="6903269"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1B1B27"/>
                </a:solidFill>
                <a:latin typeface="Raleway" pitchFamily="34" charset="0"/>
                <a:ea typeface="Raleway" pitchFamily="34" charset="-122"/>
                <a:cs typeface="Raleway" pitchFamily="34" charset="-120"/>
              </a:rPr>
              <a:t>जोड़े गए तीन महत्वपूर्ण शब्द:</a:t>
            </a:r>
            <a:endParaRPr lang="hi-IN" sz="1850" dirty="0"/>
          </a:p>
        </p:txBody>
      </p:sp>
      <p:sp>
        <p:nvSpPr>
          <p:cNvPr id="6" name="Shape 3"/>
          <p:cNvSpPr/>
          <p:nvPr/>
        </p:nvSpPr>
        <p:spPr>
          <a:xfrm>
            <a:off x="661475" y="5157093"/>
            <a:ext cx="10868745" cy="685998"/>
          </a:xfrm>
          <a:prstGeom prst="roundRect">
            <a:avLst>
              <a:gd name="adj" fmla="val 11573"/>
            </a:avLst>
          </a:prstGeom>
          <a:solidFill>
            <a:srgbClr val="E1E1EA"/>
          </a:solidFill>
          <a:ln w="6350">
            <a:solidFill>
              <a:srgbClr val="C7C7D0"/>
            </a:solidFill>
            <a:prstDash val="solid"/>
          </a:ln>
        </p:spPr>
      </p:sp>
      <p:sp>
        <p:nvSpPr>
          <p:cNvPr id="7" name="Shape 4"/>
          <p:cNvSpPr/>
          <p:nvPr/>
        </p:nvSpPr>
        <p:spPr>
          <a:xfrm>
            <a:off x="667825" y="5163443"/>
            <a:ext cx="3618616" cy="673298"/>
          </a:xfrm>
          <a:custGeom>
            <a:avLst/>
            <a:gdLst/>
            <a:ahLst/>
            <a:cxnLst/>
            <a:rect l="l" t="t" r="r" b="b"/>
            <a:pathLst>
              <a:path w="3618616" h="673298">
                <a:moveTo>
                  <a:pt x="66156" y="0"/>
                </a:moveTo>
                <a:lnTo>
                  <a:pt x="3618616" y="0"/>
                </a:lnTo>
                <a:lnTo>
                  <a:pt x="3618616" y="673298"/>
                </a:lnTo>
                <a:lnTo>
                  <a:pt x="66156" y="673298"/>
                </a:lnTo>
                <a:arcTo hR="66158" wR="66156" stAng="5400000" swAng="5400000"/>
                <a:lnTo>
                  <a:pt x="0" y="66158"/>
                </a:lnTo>
                <a:arcTo hR="66158" wR="66156" stAng="10800000" swAng="5400000"/>
                <a:close/>
              </a:path>
            </a:pathLst>
          </a:custGeom>
          <a:solidFill>
            <a:srgbClr val="E1E1EA"/>
          </a:solidFill>
          <a:ln/>
        </p:spPr>
      </p:sp>
      <p:sp>
        <p:nvSpPr>
          <p:cNvPr id="8" name="Text 5"/>
          <p:cNvSpPr/>
          <p:nvPr/>
        </p:nvSpPr>
        <p:spPr>
          <a:xfrm>
            <a:off x="856832" y="5352455"/>
            <a:ext cx="3240602"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समाजवादी</a:t>
            </a:r>
            <a:endParaRPr lang="hi-IN" sz="1850" dirty="0"/>
          </a:p>
        </p:txBody>
      </p:sp>
      <p:sp>
        <p:nvSpPr>
          <p:cNvPr id="9" name="Shape 6"/>
          <p:cNvSpPr/>
          <p:nvPr/>
        </p:nvSpPr>
        <p:spPr>
          <a:xfrm>
            <a:off x="4286440" y="5163443"/>
            <a:ext cx="3618715" cy="673298"/>
          </a:xfrm>
          <a:prstGeom prst="rect">
            <a:avLst/>
          </a:prstGeom>
          <a:solidFill>
            <a:srgbClr val="E1E1EA"/>
          </a:solidFill>
          <a:ln/>
        </p:spPr>
      </p:sp>
      <p:sp>
        <p:nvSpPr>
          <p:cNvPr id="10" name="Shape 7"/>
          <p:cNvSpPr/>
          <p:nvPr/>
        </p:nvSpPr>
        <p:spPr>
          <a:xfrm>
            <a:off x="4286440" y="5163443"/>
            <a:ext cx="25399" cy="673298"/>
          </a:xfrm>
          <a:prstGeom prst="roundRect">
            <a:avLst>
              <a:gd name="adj" fmla="val 50001"/>
            </a:avLst>
          </a:prstGeom>
          <a:solidFill>
            <a:srgbClr val="C7C7D0"/>
          </a:solidFill>
          <a:ln/>
        </p:spPr>
      </p:sp>
      <p:sp>
        <p:nvSpPr>
          <p:cNvPr id="11" name="Text 8"/>
          <p:cNvSpPr/>
          <p:nvPr/>
        </p:nvSpPr>
        <p:spPr>
          <a:xfrm>
            <a:off x="4475447" y="5352455"/>
            <a:ext cx="324070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पंथनिरपेक्ष</a:t>
            </a:r>
            <a:endParaRPr lang="hi-IN" sz="1850" dirty="0"/>
          </a:p>
        </p:txBody>
      </p:sp>
      <p:sp>
        <p:nvSpPr>
          <p:cNvPr id="12" name="Shape 9"/>
          <p:cNvSpPr/>
          <p:nvPr/>
        </p:nvSpPr>
        <p:spPr>
          <a:xfrm>
            <a:off x="7905155" y="5163443"/>
            <a:ext cx="3618715" cy="673298"/>
          </a:xfrm>
          <a:custGeom>
            <a:avLst/>
            <a:gdLst/>
            <a:ahLst/>
            <a:cxnLst/>
            <a:rect l="l" t="t" r="r" b="b"/>
            <a:pathLst>
              <a:path w="3618715" h="673298">
                <a:moveTo>
                  <a:pt x="0" y="0"/>
                </a:moveTo>
                <a:lnTo>
                  <a:pt x="3552558" y="0"/>
                </a:lnTo>
                <a:arcTo hR="66158" wR="66156" stAng="16200000" swAng="5400000"/>
                <a:lnTo>
                  <a:pt x="3618715" y="607140"/>
                </a:lnTo>
                <a:arcTo hR="66158" wR="66156" stAng="0" swAng="5400000"/>
                <a:lnTo>
                  <a:pt x="0" y="673298"/>
                </a:lnTo>
                <a:lnTo>
                  <a:pt x="0" y="0"/>
                </a:lnTo>
                <a:close/>
              </a:path>
            </a:pathLst>
          </a:custGeom>
          <a:solidFill>
            <a:srgbClr val="E1E1EA"/>
          </a:solidFill>
          <a:ln/>
        </p:spPr>
      </p:sp>
      <p:sp>
        <p:nvSpPr>
          <p:cNvPr id="13" name="Shape 10"/>
          <p:cNvSpPr/>
          <p:nvPr/>
        </p:nvSpPr>
        <p:spPr>
          <a:xfrm>
            <a:off x="7905155" y="5163443"/>
            <a:ext cx="25399" cy="673298"/>
          </a:xfrm>
          <a:prstGeom prst="roundRect">
            <a:avLst>
              <a:gd name="adj" fmla="val 50001"/>
            </a:avLst>
          </a:prstGeom>
          <a:solidFill>
            <a:srgbClr val="C7C7D0"/>
          </a:solidFill>
          <a:ln/>
        </p:spPr>
      </p:sp>
      <p:sp>
        <p:nvSpPr>
          <p:cNvPr id="14" name="Text 11"/>
          <p:cNvSpPr/>
          <p:nvPr/>
        </p:nvSpPr>
        <p:spPr>
          <a:xfrm>
            <a:off x="8094162" y="5352455"/>
            <a:ext cx="3240701"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अखंडता</a:t>
            </a:r>
            <a:endParaRPr lang="hi-IN" sz="1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534348"/>
            <a:ext cx="10868745" cy="304602"/>
          </a:xfrm>
          <a:prstGeom prst="rect">
            <a:avLst/>
          </a:prstGeom>
          <a:noFill/>
          <a:ln/>
        </p:spPr>
        <p:txBody>
          <a:bodyPr wrap="none" lIns="0" tIns="0" rIns="0" bIns="0" rtlCol="0" anchor="t"/>
          <a:lstStyle/>
          <a:p>
            <a:pPr algn="l" indent="0" marL="0">
              <a:lnSpc>
                <a:spcPct val="104000"/>
              </a:lnSpc>
              <a:buNone/>
            </a:pPr>
            <a:r>
              <a:rPr lang="hi-IN" altLang="en-US" sz="1900" dirty="0">
                <a:solidFill>
                  <a:srgbClr val="1B1B27"/>
                </a:solidFill>
                <a:latin typeface="Raleway" pitchFamily="34" charset="0"/>
                <a:ea typeface="Raleway" pitchFamily="34" charset="-122"/>
                <a:cs typeface="Raleway" pitchFamily="34" charset="-120"/>
              </a:rPr>
              <a:t>न्यायपालिका और प्रस्तावना का विवाद</a:t>
            </a:r>
            <a:endParaRPr lang="hi-IN" sz="1900" dirty="0"/>
          </a:p>
        </p:txBody>
      </p:sp>
      <p:pic>
        <p:nvPicPr>
          <p:cNvPr id="3" name="Image 0" descr="preencoded.png">    </p:cNvPr>
          <p:cNvPicPr>
            <a:picLocks noChangeAspect="1"/>
          </p:cNvPicPr>
          <p:nvPr/>
        </p:nvPicPr>
        <p:blipFill>
          <a:blip r:embed="rId1"/>
          <a:stretch>
            <a:fillRect/>
          </a:stretch>
        </p:blipFill>
        <p:spPr>
          <a:xfrm>
            <a:off x="661475" y="961132"/>
            <a:ext cx="5315512" cy="5315645"/>
          </a:xfrm>
          <a:prstGeom prst="rect">
            <a:avLst/>
          </a:prstGeom>
        </p:spPr>
      </p:pic>
      <p:sp>
        <p:nvSpPr>
          <p:cNvPr id="4" name="Text 1"/>
          <p:cNvSpPr/>
          <p:nvPr/>
        </p:nvSpPr>
        <p:spPr>
          <a:xfrm>
            <a:off x="6221058" y="3220172"/>
            <a:ext cx="5315512" cy="152301"/>
          </a:xfrm>
          <a:prstGeom prst="rect">
            <a:avLst/>
          </a:prstGeom>
          <a:noFill/>
          <a:ln/>
        </p:spPr>
        <p:txBody>
          <a:bodyPr wrap="none" lIns="0" tIns="0" rIns="0" bIns="0" rtlCol="0" anchor="t"/>
          <a:lstStyle/>
          <a:p>
            <a:pPr algn="l" indent="0" marL="0">
              <a:lnSpc>
                <a:spcPct val="104000"/>
              </a:lnSpc>
              <a:buNone/>
            </a:pPr>
            <a:r>
              <a:rPr lang="hi-IN" altLang="en-US" sz="950" dirty="0">
                <a:solidFill>
                  <a:srgbClr val="1B1B27"/>
                </a:solidFill>
                <a:latin typeface="Raleway" pitchFamily="34" charset="0"/>
                <a:ea typeface="Raleway" pitchFamily="34" charset="-122"/>
                <a:cs typeface="Raleway" pitchFamily="34" charset="-120"/>
              </a:rPr>
              <a:t>बेरुबारी मामला (1960)</a:t>
            </a:r>
            <a:endParaRPr lang="hi-IN" sz="950" dirty="0"/>
          </a:p>
        </p:txBody>
      </p:sp>
      <p:sp>
        <p:nvSpPr>
          <p:cNvPr id="5" name="Text 2"/>
          <p:cNvSpPr/>
          <p:nvPr/>
        </p:nvSpPr>
        <p:spPr>
          <a:xfrm>
            <a:off x="6221058" y="3418506"/>
            <a:ext cx="5925096" cy="118070"/>
          </a:xfrm>
          <a:prstGeom prst="rect">
            <a:avLst/>
          </a:prstGeom>
          <a:noFill/>
          <a:ln/>
        </p:spPr>
        <p:txBody>
          <a:bodyPr wrap="none" lIns="0" tIns="0" rIns="0" bIns="0" rtlCol="0" anchor="t"/>
          <a:lstStyle/>
          <a:p>
            <a:pPr algn="l" indent="0" marL="0">
              <a:lnSpc>
                <a:spcPct val="101000"/>
              </a:lnSpc>
              <a:buNone/>
            </a:pPr>
            <a:r>
              <a:rPr lang="hi-IN" altLang="en-US" sz="750" dirty="0">
                <a:solidFill>
                  <a:srgbClr val="3C3939"/>
                </a:solidFill>
                <a:latin typeface="Roboto" pitchFamily="34" charset="0"/>
                <a:ea typeface="Roboto" pitchFamily="34" charset="-122"/>
                <a:cs typeface="Roboto" pitchFamily="34" charset="-120"/>
              </a:rPr>
              <a:t>सर्वोच्च न्यायालय ने कहा कि प्रस्तावना संविधान का </a:t>
            </a:r>
            <a:pPr algn="l" indent="0" marL="0">
              <a:lnSpc>
                <a:spcPct val="101000"/>
              </a:lnSpc>
              <a:buNone/>
            </a:pPr>
            <a:r>
              <a:rPr lang="hi-IN" altLang="en-US" sz="750" b="1" dirty="0">
                <a:solidFill>
                  <a:srgbClr val="3C3939"/>
                </a:solidFill>
                <a:latin typeface="Roboto Bold" pitchFamily="34" charset="0"/>
                <a:ea typeface="Roboto Bold" pitchFamily="34" charset="-122"/>
                <a:cs typeface="Roboto Bold" pitchFamily="34" charset="-120"/>
              </a:rPr>
              <a:t>अंग नहीं</a:t>
            </a:r>
            <a:pPr algn="l" indent="0" marL="0">
              <a:lnSpc>
                <a:spcPct val="101000"/>
              </a:lnSpc>
              <a:buNone/>
            </a:pPr>
            <a:r>
              <a:rPr lang="hi-IN" altLang="en-US" sz="750" dirty="0">
                <a:solidFill>
                  <a:srgbClr val="3C3939"/>
                </a:solidFill>
                <a:latin typeface="Roboto" pitchFamily="34" charset="0"/>
                <a:ea typeface="Roboto" pitchFamily="34" charset="-122"/>
                <a:cs typeface="Roboto" pitchFamily="34" charset="-120"/>
              </a:rPr>
              <a:t> है, इसलिए इसके आधार पर कानूनों की व्याख्या नहीं की जा सकती।</a:t>
            </a:r>
            <a:endParaRPr lang="hi-IN" sz="750" dirty="0"/>
          </a:p>
        </p:txBody>
      </p:sp>
      <p:sp>
        <p:nvSpPr>
          <p:cNvPr id="6" name="Shape 3"/>
          <p:cNvSpPr/>
          <p:nvPr/>
        </p:nvSpPr>
        <p:spPr>
          <a:xfrm>
            <a:off x="6221058" y="3615134"/>
            <a:ext cx="5315512" cy="12700"/>
          </a:xfrm>
          <a:prstGeom prst="roundRect">
            <a:avLst>
              <a:gd name="adj" fmla="val 49999"/>
            </a:avLst>
          </a:prstGeom>
          <a:solidFill>
            <a:srgbClr val="3C3939">
              <a:alpha val="50000"/>
            </a:srgbClr>
          </a:solidFill>
          <a:ln/>
        </p:spPr>
      </p:sp>
      <p:sp>
        <p:nvSpPr>
          <p:cNvPr id="7" name="Text 4"/>
          <p:cNvSpPr/>
          <p:nvPr/>
        </p:nvSpPr>
        <p:spPr>
          <a:xfrm>
            <a:off x="6221058" y="3714976"/>
            <a:ext cx="5315512" cy="152301"/>
          </a:xfrm>
          <a:prstGeom prst="rect">
            <a:avLst/>
          </a:prstGeom>
          <a:noFill/>
          <a:ln/>
        </p:spPr>
        <p:txBody>
          <a:bodyPr wrap="none" lIns="0" tIns="0" rIns="0" bIns="0" rtlCol="0" anchor="t"/>
          <a:lstStyle/>
          <a:p>
            <a:pPr algn="l" indent="0" marL="0">
              <a:lnSpc>
                <a:spcPct val="104000"/>
              </a:lnSpc>
              <a:buNone/>
            </a:pPr>
            <a:r>
              <a:rPr lang="hi-IN" altLang="en-US" sz="950" dirty="0">
                <a:solidFill>
                  <a:srgbClr val="1B1B27"/>
                </a:solidFill>
                <a:latin typeface="Raleway" pitchFamily="34" charset="0"/>
                <a:ea typeface="Raleway" pitchFamily="34" charset="-122"/>
                <a:cs typeface="Raleway" pitchFamily="34" charset="-120"/>
              </a:rPr>
              <a:t>केशवानंद भारती मामला (1973)</a:t>
            </a:r>
            <a:endParaRPr lang="hi-IN" sz="950" dirty="0"/>
          </a:p>
        </p:txBody>
      </p:sp>
      <p:sp>
        <p:nvSpPr>
          <p:cNvPr id="8" name="Text 5"/>
          <p:cNvSpPr/>
          <p:nvPr/>
        </p:nvSpPr>
        <p:spPr>
          <a:xfrm>
            <a:off x="6221058" y="3913310"/>
            <a:ext cx="5925096" cy="118070"/>
          </a:xfrm>
          <a:prstGeom prst="rect">
            <a:avLst/>
          </a:prstGeom>
          <a:noFill/>
          <a:ln/>
        </p:spPr>
        <p:txBody>
          <a:bodyPr wrap="none" lIns="0" tIns="0" rIns="0" bIns="0" rtlCol="0" anchor="t"/>
          <a:lstStyle/>
          <a:p>
            <a:pPr algn="l" indent="0" marL="0">
              <a:lnSpc>
                <a:spcPct val="101000"/>
              </a:lnSpc>
              <a:buNone/>
            </a:pPr>
            <a:r>
              <a:rPr lang="hi-IN" altLang="en-US" sz="750" dirty="0">
                <a:solidFill>
                  <a:srgbClr val="3C3939"/>
                </a:solidFill>
                <a:latin typeface="Roboto" pitchFamily="34" charset="0"/>
                <a:ea typeface="Roboto" pitchFamily="34" charset="-122"/>
                <a:cs typeface="Roboto" pitchFamily="34" charset="-120"/>
              </a:rPr>
              <a:t>13 न्यायाधीशों की संविधान पीठ ने निर्णय दिया कि प्रस्तावना संविधान का </a:t>
            </a:r>
            <a:pPr algn="l" indent="0" marL="0">
              <a:lnSpc>
                <a:spcPct val="101000"/>
              </a:lnSpc>
              <a:buNone/>
            </a:pPr>
            <a:r>
              <a:rPr lang="hi-IN" altLang="en-US" sz="750" b="1" dirty="0">
                <a:solidFill>
                  <a:srgbClr val="3C3939"/>
                </a:solidFill>
                <a:latin typeface="Roboto Bold" pitchFamily="34" charset="0"/>
                <a:ea typeface="Roboto Bold" pitchFamily="34" charset="-122"/>
                <a:cs typeface="Roboto Bold" pitchFamily="34" charset="-120"/>
              </a:rPr>
              <a:t>अभिन्न अंग</a:t>
            </a:r>
            <a:pPr algn="l" indent="0" marL="0">
              <a:lnSpc>
                <a:spcPct val="101000"/>
              </a:lnSpc>
              <a:buNone/>
            </a:pPr>
            <a:r>
              <a:rPr lang="hi-IN" altLang="en-US" sz="750" dirty="0">
                <a:solidFill>
                  <a:srgbClr val="3C3939"/>
                </a:solidFill>
                <a:latin typeface="Roboto" pitchFamily="34" charset="0"/>
                <a:ea typeface="Roboto" pitchFamily="34" charset="-122"/>
                <a:cs typeface="Roboto" pitchFamily="34" charset="-120"/>
              </a:rPr>
              <a:t> है और यह संविधान के मूल ढांचे की पहचान करती है।</a:t>
            </a:r>
            <a:endParaRPr lang="hi-IN"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2156086"/>
            <a:ext cx="10868745" cy="590649"/>
          </a:xfrm>
          <a:prstGeom prst="rect">
            <a:avLst/>
          </a:prstGeom>
          <a:noFill/>
          <a:ln/>
        </p:spPr>
        <p:txBody>
          <a:bodyPr wrap="none" lIns="0" tIns="0" rIns="0" bIns="0" rtlCol="0" anchor="t"/>
          <a:lstStyle/>
          <a:p>
            <a:pPr algn="l" indent="0" marL="0">
              <a:lnSpc>
                <a:spcPct val="104000"/>
              </a:lnSpc>
              <a:buNone/>
            </a:pPr>
            <a:r>
              <a:rPr lang="hi-IN" altLang="en-US" sz="3700" dirty="0">
                <a:solidFill>
                  <a:srgbClr val="1B1B27"/>
                </a:solidFill>
                <a:latin typeface="Raleway" pitchFamily="34" charset="0"/>
                <a:ea typeface="Raleway" pitchFamily="34" charset="-122"/>
                <a:cs typeface="Raleway" pitchFamily="34" charset="-120"/>
              </a:rPr>
              <a:t>निष्कर्ष: वर्तमान संवैधानिक स्थान</a:t>
            </a:r>
            <a:endParaRPr lang="hi-IN" sz="37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32315" y="3110012"/>
            <a:ext cx="283461" cy="283468"/>
          </a:xfrm>
          <a:prstGeom prst="rect">
            <a:avLst/>
          </a:prstGeom>
        </p:spPr>
      </p:pic>
      <p:sp>
        <p:nvSpPr>
          <p:cNvPr id="4" name="Text 1"/>
          <p:cNvSpPr/>
          <p:nvPr/>
        </p:nvSpPr>
        <p:spPr>
          <a:xfrm>
            <a:off x="1275723" y="3104158"/>
            <a:ext cx="2851178"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संशोधन की सीमित शक्ति</a:t>
            </a:r>
            <a:endParaRPr lang="hi-IN" sz="1850" dirty="0"/>
          </a:p>
        </p:txBody>
      </p:sp>
      <p:sp>
        <p:nvSpPr>
          <p:cNvPr id="5" name="Text 2"/>
          <p:cNvSpPr/>
          <p:nvPr/>
        </p:nvSpPr>
        <p:spPr>
          <a:xfrm>
            <a:off x="1275723" y="3512840"/>
            <a:ext cx="2851178" cy="907256"/>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अनुच्छेद 368 के तहत प्रस्तावना में संशोधन संभव है, परंतु संविधान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मूल ढांचा (Basic Structure)</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अपरिवर्तनीय है।</a:t>
            </a:r>
            <a:endParaRPr lang="hi-IN" sz="145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3975" y="3110012"/>
            <a:ext cx="283461" cy="283468"/>
          </a:xfrm>
          <a:prstGeom prst="rect">
            <a:avLst/>
          </a:prstGeom>
        </p:spPr>
      </p:pic>
      <p:sp>
        <p:nvSpPr>
          <p:cNvPr id="7" name="Text 3"/>
          <p:cNvSpPr/>
          <p:nvPr/>
        </p:nvSpPr>
        <p:spPr>
          <a:xfrm>
            <a:off x="4977383" y="3104158"/>
            <a:ext cx="2851178"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व्याख्या का आधार</a:t>
            </a:r>
            <a:endParaRPr lang="hi-IN" sz="1850" dirty="0"/>
          </a:p>
        </p:txBody>
      </p:sp>
      <p:sp>
        <p:nvSpPr>
          <p:cNvPr id="8" name="Text 4"/>
          <p:cNvSpPr/>
          <p:nvPr/>
        </p:nvSpPr>
        <p:spPr>
          <a:xfrm>
            <a:off x="4977383" y="3512840"/>
            <a:ext cx="2851178" cy="1209675"/>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जब किसी कानून या अनुच्छेद का अर्थ अस्पष्ट हो, तो न्यायालय प्रस्तावना का उपयोग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व्याख्या के उपकरण</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के रूप में करता है।</a:t>
            </a:r>
            <a:endParaRPr lang="hi-IN" sz="145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35635" y="3110012"/>
            <a:ext cx="283461" cy="283468"/>
          </a:xfrm>
          <a:prstGeom prst="rect">
            <a:avLst/>
          </a:prstGeom>
        </p:spPr>
      </p:pic>
      <p:sp>
        <p:nvSpPr>
          <p:cNvPr id="10" name="Text 5"/>
          <p:cNvSpPr/>
          <p:nvPr/>
        </p:nvSpPr>
        <p:spPr>
          <a:xfrm>
            <a:off x="8679042" y="3104158"/>
            <a:ext cx="2851178" cy="295275"/>
          </a:xfrm>
          <a:prstGeom prst="rect">
            <a:avLst/>
          </a:prstGeom>
          <a:noFill/>
          <a:ln/>
        </p:spPr>
        <p:txBody>
          <a:bodyPr wrap="none" lIns="0" tIns="0" rIns="0" bIns="0" rtlCol="0" anchor="t"/>
          <a:lstStyle/>
          <a:p>
            <a:pPr algn="l" indent="0" marL="0">
              <a:lnSpc>
                <a:spcPct val="104000"/>
              </a:lnSpc>
              <a:buNone/>
            </a:pPr>
            <a:r>
              <a:rPr lang="hi-IN" altLang="en-US" sz="1850" dirty="0">
                <a:solidFill>
                  <a:srgbClr val="3C3939"/>
                </a:solidFill>
                <a:latin typeface="Raleway" pitchFamily="34" charset="0"/>
                <a:ea typeface="Raleway" pitchFamily="34" charset="-122"/>
                <a:cs typeface="Raleway" pitchFamily="34" charset="-120"/>
              </a:rPr>
              <a:t>सर्वोच्च मार्गदर्शक</a:t>
            </a:r>
            <a:endParaRPr lang="hi-IN" sz="1850" dirty="0"/>
          </a:p>
        </p:txBody>
      </p:sp>
      <p:sp>
        <p:nvSpPr>
          <p:cNvPr id="11" name="Text 6"/>
          <p:cNvSpPr/>
          <p:nvPr/>
        </p:nvSpPr>
        <p:spPr>
          <a:xfrm>
            <a:off x="8679042" y="3512840"/>
            <a:ext cx="2851178" cy="907256"/>
          </a:xfrm>
          <a:prstGeom prst="rect">
            <a:avLst/>
          </a:prstGeom>
          <a:noFill/>
          <a:ln/>
        </p:spPr>
        <p:txBody>
          <a:bodyPr wrap="square" lIns="0" tIns="0" rIns="0" bIns="0" rtlCol="0" anchor="t">
            <a:normAutofit/>
          </a:bodyPr>
          <a:lstStyle/>
          <a:p>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प्रस्तावना संपूर्ण संविधान की </a:t>
            </a:r>
            <a:pPr algn="l" indent="0" marL="0">
              <a:lnSpc>
                <a:spcPct val="133000"/>
              </a:lnSpc>
              <a:buNone/>
            </a:pPr>
            <a:r>
              <a:rPr lang="hi-IN" altLang="en-US" sz="1450" b="1" dirty="0">
                <a:solidFill>
                  <a:srgbClr val="3C3939"/>
                </a:solidFill>
                <a:latin typeface="Roboto Bold" pitchFamily="34" charset="0"/>
                <a:ea typeface="Roboto Bold" pitchFamily="34" charset="-122"/>
                <a:cs typeface="Roboto Bold" pitchFamily="34" charset="-120"/>
              </a:rPr>
              <a:t>दिशा और दर्शन</a:t>
            </a:r>
            <a:pPr algn="l" indent="0" marL="0">
              <a:lnSpc>
                <a:spcPct val="133000"/>
              </a:lnSpc>
              <a:buNone/>
            </a:pPr>
            <a:r>
              <a:rPr lang="hi-IN" altLang="en-US" sz="1450" dirty="0">
                <a:solidFill>
                  <a:srgbClr val="3C3939"/>
                </a:solidFill>
                <a:latin typeface="Roboto" pitchFamily="34" charset="0"/>
                <a:ea typeface="Roboto" pitchFamily="34" charset="-122"/>
                <a:cs typeface="Roboto" pitchFamily="34" charset="-120"/>
              </a:rPr>
              <a:t> निर्धारित करती है — यही इसका सर्वोच्च महत्व है।</a:t>
            </a:r>
            <a:endParaRPr lang="hi-IN"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19809" y="0"/>
            <a:ext cx="4571886" cy="6858000"/>
          </a:xfrm>
          <a:prstGeom prst="rect">
            <a:avLst/>
          </a:prstGeom>
        </p:spPr>
      </p:pic>
      <p:sp>
        <p:nvSpPr>
          <p:cNvPr id="3" name="Text 0"/>
          <p:cNvSpPr/>
          <p:nvPr/>
        </p:nvSpPr>
        <p:spPr>
          <a:xfrm>
            <a:off x="661475" y="581544"/>
            <a:ext cx="6296860" cy="424458"/>
          </a:xfrm>
          <a:prstGeom prst="rect">
            <a:avLst/>
          </a:prstGeom>
          <a:noFill/>
          <a:ln/>
        </p:spPr>
        <p:txBody>
          <a:bodyPr wrap="none" lIns="0" tIns="0" rIns="0" bIns="0" rtlCol="0" anchor="t"/>
          <a:lstStyle/>
          <a:p>
            <a:pPr algn="l" indent="0" marL="0">
              <a:lnSpc>
                <a:spcPct val="104000"/>
              </a:lnSpc>
              <a:buNone/>
            </a:pPr>
            <a:r>
              <a:rPr lang="hi-IN" altLang="en-US" sz="2650" dirty="0">
                <a:solidFill>
                  <a:srgbClr val="1B1B27"/>
                </a:solidFill>
                <a:latin typeface="Raleway" pitchFamily="34" charset="0"/>
                <a:ea typeface="Raleway" pitchFamily="34" charset="-122"/>
                <a:cs typeface="Raleway" pitchFamily="34" charset="-120"/>
              </a:rPr>
              <a:t>संवैधानिक मूल्य और हमारा दायित्व</a:t>
            </a:r>
            <a:endParaRPr lang="hi-IN" sz="2650" dirty="0"/>
          </a:p>
        </p:txBody>
      </p:sp>
      <p:sp>
        <p:nvSpPr>
          <p:cNvPr id="4" name="Text 1"/>
          <p:cNvSpPr/>
          <p:nvPr/>
        </p:nvSpPr>
        <p:spPr>
          <a:xfrm>
            <a:off x="356682" y="1142038"/>
            <a:ext cx="6906444" cy="186730"/>
          </a:xfrm>
          <a:prstGeom prst="rect">
            <a:avLst/>
          </a:prstGeom>
          <a:noFill/>
          <a:ln/>
        </p:spPr>
        <p:txBody>
          <a:bodyPr wrap="none" lIns="0" tIns="0" rIns="0" bIns="0" rtlCol="0" anchor="t"/>
          <a:lstStyle/>
          <a:p>
            <a:pPr algn="ctr" indent="0" marL="0">
              <a:lnSpc>
                <a:spcPct val="115000"/>
              </a:lnSpc>
              <a:buNone/>
            </a:pPr>
            <a:r>
              <a:rPr lang="hi-IN" altLang="en-US" sz="1050" dirty="0">
                <a:solidFill>
                  <a:srgbClr val="3C3939"/>
                </a:solidFill>
                <a:latin typeface="Roboto" pitchFamily="34" charset="0"/>
                <a:ea typeface="Roboto" pitchFamily="34" charset="-122"/>
                <a:cs typeface="Roboto" pitchFamily="34" charset="-120"/>
              </a:rPr>
              <a:t>प्रस्तावना केवल शब्दों का संग्रह नहीं — यह </a:t>
            </a:r>
            <a:pPr algn="ctr" indent="0" marL="0">
              <a:lnSpc>
                <a:spcPct val="115000"/>
              </a:lnSpc>
              <a:buNone/>
            </a:pPr>
            <a:r>
              <a:rPr lang="hi-IN" altLang="en-US" sz="1050" b="1" dirty="0">
                <a:solidFill>
                  <a:srgbClr val="3C3939"/>
                </a:solidFill>
                <a:latin typeface="Roboto Bold" pitchFamily="34" charset="0"/>
                <a:ea typeface="Roboto Bold" pitchFamily="34" charset="-122"/>
                <a:cs typeface="Roboto Bold" pitchFamily="34" charset="-120"/>
              </a:rPr>
              <a:t>भारत का विजन</a:t>
            </a:r>
            <a:pPr algn="ctr" indent="0" marL="0">
              <a:lnSpc>
                <a:spcPct val="115000"/>
              </a:lnSpc>
              <a:buNone/>
            </a:pPr>
            <a:r>
              <a:rPr lang="hi-IN" altLang="en-US" sz="1050" dirty="0">
                <a:solidFill>
                  <a:srgbClr val="3C3939"/>
                </a:solidFill>
                <a:latin typeface="Roboto" pitchFamily="34" charset="0"/>
                <a:ea typeface="Roboto" pitchFamily="34" charset="-122"/>
                <a:cs typeface="Roboto" pitchFamily="34" charset="-120"/>
              </a:rPr>
              <a:t> है, उसके करोड़ों नागरिकों का सामूहिक संकल्प है।</a:t>
            </a:r>
            <a:endParaRPr lang="hi-IN" sz="1050" dirty="0"/>
          </a:p>
        </p:txBody>
      </p:sp>
      <p:sp>
        <p:nvSpPr>
          <p:cNvPr id="5" name="Shape 2"/>
          <p:cNvSpPr/>
          <p:nvPr/>
        </p:nvSpPr>
        <p:spPr>
          <a:xfrm>
            <a:off x="661475" y="1437680"/>
            <a:ext cx="6296860" cy="1001812"/>
          </a:xfrm>
          <a:prstGeom prst="roundRect">
            <a:avLst>
              <a:gd name="adj" fmla="val 5696"/>
            </a:avLst>
          </a:prstGeom>
          <a:solidFill>
            <a:srgbClr val="E1E1EA"/>
          </a:solidFill>
          <a:ln w="6350">
            <a:solidFill>
              <a:srgbClr val="C7C7D0"/>
            </a:solidFill>
            <a:prstDash val="solid"/>
          </a:ln>
        </p:spPr>
      </p:sp>
      <p:sp>
        <p:nvSpPr>
          <p:cNvPr id="6" name="Shape 3"/>
          <p:cNvSpPr/>
          <p:nvPr/>
        </p:nvSpPr>
        <p:spPr>
          <a:xfrm>
            <a:off x="803652" y="1579860"/>
            <a:ext cx="407481" cy="407491"/>
          </a:xfrm>
          <a:prstGeom prst="ellipse">
            <a:avLst/>
          </a:prstGeom>
          <a:solidFill>
            <a:srgbClr val="1B1B27"/>
          </a:solidFill>
          <a:ln/>
        </p:spPr>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5667" y="1691878"/>
            <a:ext cx="183352" cy="183356"/>
          </a:xfrm>
          <a:prstGeom prst="rect">
            <a:avLst/>
          </a:prstGeom>
        </p:spPr>
      </p:pic>
      <p:sp>
        <p:nvSpPr>
          <p:cNvPr id="8" name="Text 4"/>
          <p:cNvSpPr/>
          <p:nvPr/>
        </p:nvSpPr>
        <p:spPr>
          <a:xfrm>
            <a:off x="803652" y="2084983"/>
            <a:ext cx="6012506" cy="212328"/>
          </a:xfrm>
          <a:prstGeom prst="rect">
            <a:avLst/>
          </a:prstGeom>
          <a:noFill/>
          <a:ln/>
        </p:spPr>
        <p:txBody>
          <a:bodyPr wrap="none" lIns="0" tIns="0" rIns="0" bIns="0" rtlCol="0" anchor="t"/>
          <a:lstStyle/>
          <a:p>
            <a:pPr algn="l" indent="0" marL="0">
              <a:lnSpc>
                <a:spcPct val="104000"/>
              </a:lnSpc>
              <a:buNone/>
            </a:pPr>
            <a:r>
              <a:rPr lang="hi-IN" altLang="en-US" sz="1300" dirty="0">
                <a:solidFill>
                  <a:srgbClr val="3C3939"/>
                </a:solidFill>
                <a:latin typeface="Raleway" pitchFamily="34" charset="0"/>
                <a:ea typeface="Raleway" pitchFamily="34" charset="-122"/>
                <a:cs typeface="Raleway" pitchFamily="34" charset="-120"/>
              </a:rPr>
              <a:t>न्याय की रक्षा</a:t>
            </a:r>
            <a:endParaRPr lang="hi-IN" sz="1300" dirty="0"/>
          </a:p>
        </p:txBody>
      </p:sp>
      <p:sp>
        <p:nvSpPr>
          <p:cNvPr id="9" name="Shape 5"/>
          <p:cNvSpPr/>
          <p:nvPr/>
        </p:nvSpPr>
        <p:spPr>
          <a:xfrm>
            <a:off x="661475" y="2537123"/>
            <a:ext cx="6296860" cy="1001812"/>
          </a:xfrm>
          <a:prstGeom prst="roundRect">
            <a:avLst>
              <a:gd name="adj" fmla="val 5696"/>
            </a:avLst>
          </a:prstGeom>
          <a:solidFill>
            <a:srgbClr val="E1E1EA"/>
          </a:solidFill>
          <a:ln w="6350">
            <a:solidFill>
              <a:srgbClr val="C7C7D0"/>
            </a:solidFill>
            <a:prstDash val="solid"/>
          </a:ln>
        </p:spPr>
      </p:sp>
      <p:sp>
        <p:nvSpPr>
          <p:cNvPr id="10" name="Shape 6"/>
          <p:cNvSpPr/>
          <p:nvPr/>
        </p:nvSpPr>
        <p:spPr>
          <a:xfrm>
            <a:off x="803652" y="2679303"/>
            <a:ext cx="407481" cy="407491"/>
          </a:xfrm>
          <a:prstGeom prst="ellipse">
            <a:avLst/>
          </a:prstGeom>
          <a:solidFill>
            <a:srgbClr val="1B1B27"/>
          </a:solidFill>
          <a:ln/>
        </p:spPr>
      </p:sp>
      <p:pic>
        <p:nvPicPr>
          <p:cNvPr id="11"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5667" y="2791321"/>
            <a:ext cx="183352" cy="183356"/>
          </a:xfrm>
          <a:prstGeom prst="rect">
            <a:avLst/>
          </a:prstGeom>
        </p:spPr>
      </p:pic>
      <p:sp>
        <p:nvSpPr>
          <p:cNvPr id="12" name="Text 7"/>
          <p:cNvSpPr/>
          <p:nvPr/>
        </p:nvSpPr>
        <p:spPr>
          <a:xfrm>
            <a:off x="803652" y="3184426"/>
            <a:ext cx="6012506" cy="212328"/>
          </a:xfrm>
          <a:prstGeom prst="rect">
            <a:avLst/>
          </a:prstGeom>
          <a:noFill/>
          <a:ln/>
        </p:spPr>
        <p:txBody>
          <a:bodyPr wrap="none" lIns="0" tIns="0" rIns="0" bIns="0" rtlCol="0" anchor="t"/>
          <a:lstStyle/>
          <a:p>
            <a:pPr algn="l" indent="0" marL="0">
              <a:lnSpc>
                <a:spcPct val="104000"/>
              </a:lnSpc>
              <a:buNone/>
            </a:pPr>
            <a:r>
              <a:rPr lang="hi-IN" altLang="en-US" sz="1300" dirty="0">
                <a:solidFill>
                  <a:srgbClr val="3C3939"/>
                </a:solidFill>
                <a:latin typeface="Raleway" pitchFamily="34" charset="0"/>
                <a:ea typeface="Raleway" pitchFamily="34" charset="-122"/>
                <a:cs typeface="Raleway" pitchFamily="34" charset="-120"/>
              </a:rPr>
              <a:t>स्वतंत्रता का सम्मान</a:t>
            </a:r>
            <a:endParaRPr lang="hi-IN" sz="1300" dirty="0"/>
          </a:p>
        </p:txBody>
      </p:sp>
      <p:sp>
        <p:nvSpPr>
          <p:cNvPr id="13" name="Shape 8"/>
          <p:cNvSpPr/>
          <p:nvPr/>
        </p:nvSpPr>
        <p:spPr>
          <a:xfrm>
            <a:off x="661475" y="3636566"/>
            <a:ext cx="6296860" cy="1001812"/>
          </a:xfrm>
          <a:prstGeom prst="roundRect">
            <a:avLst>
              <a:gd name="adj" fmla="val 5696"/>
            </a:avLst>
          </a:prstGeom>
          <a:solidFill>
            <a:srgbClr val="E1E1EA"/>
          </a:solidFill>
          <a:ln w="6350">
            <a:solidFill>
              <a:srgbClr val="C7C7D0"/>
            </a:solidFill>
            <a:prstDash val="solid"/>
          </a:ln>
        </p:spPr>
      </p:sp>
      <p:sp>
        <p:nvSpPr>
          <p:cNvPr id="14" name="Shape 9"/>
          <p:cNvSpPr/>
          <p:nvPr/>
        </p:nvSpPr>
        <p:spPr>
          <a:xfrm>
            <a:off x="803652" y="3778746"/>
            <a:ext cx="407481" cy="407491"/>
          </a:xfrm>
          <a:prstGeom prst="ellipse">
            <a:avLst/>
          </a:prstGeom>
          <a:solidFill>
            <a:srgbClr val="1B1B27"/>
          </a:solidFill>
          <a:ln/>
        </p:spPr>
      </p:sp>
      <p:pic>
        <p:nvPicPr>
          <p:cNvPr id="15"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5667" y="3890764"/>
            <a:ext cx="183352" cy="183356"/>
          </a:xfrm>
          <a:prstGeom prst="rect">
            <a:avLst/>
          </a:prstGeom>
        </p:spPr>
      </p:pic>
      <p:sp>
        <p:nvSpPr>
          <p:cNvPr id="16" name="Text 10"/>
          <p:cNvSpPr/>
          <p:nvPr/>
        </p:nvSpPr>
        <p:spPr>
          <a:xfrm>
            <a:off x="803652" y="4283869"/>
            <a:ext cx="6012506" cy="212328"/>
          </a:xfrm>
          <a:prstGeom prst="rect">
            <a:avLst/>
          </a:prstGeom>
          <a:noFill/>
          <a:ln/>
        </p:spPr>
        <p:txBody>
          <a:bodyPr wrap="none" lIns="0" tIns="0" rIns="0" bIns="0" rtlCol="0" anchor="t"/>
          <a:lstStyle/>
          <a:p>
            <a:pPr algn="l" indent="0" marL="0">
              <a:lnSpc>
                <a:spcPct val="104000"/>
              </a:lnSpc>
              <a:buNone/>
            </a:pPr>
            <a:r>
              <a:rPr lang="hi-IN" altLang="en-US" sz="1300" dirty="0">
                <a:solidFill>
                  <a:srgbClr val="3C3939"/>
                </a:solidFill>
                <a:latin typeface="Raleway" pitchFamily="34" charset="0"/>
                <a:ea typeface="Raleway" pitchFamily="34" charset="-122"/>
                <a:cs typeface="Raleway" pitchFamily="34" charset="-120"/>
              </a:rPr>
              <a:t>समानता का पालन</a:t>
            </a:r>
            <a:endParaRPr lang="hi-IN" sz="1300" dirty="0"/>
          </a:p>
        </p:txBody>
      </p:sp>
      <p:sp>
        <p:nvSpPr>
          <p:cNvPr id="17" name="Shape 11"/>
          <p:cNvSpPr/>
          <p:nvPr/>
        </p:nvSpPr>
        <p:spPr>
          <a:xfrm>
            <a:off x="661475" y="4736009"/>
            <a:ext cx="6296860" cy="1001812"/>
          </a:xfrm>
          <a:prstGeom prst="roundRect">
            <a:avLst>
              <a:gd name="adj" fmla="val 5696"/>
            </a:avLst>
          </a:prstGeom>
          <a:solidFill>
            <a:srgbClr val="E1E1EA"/>
          </a:solidFill>
          <a:ln w="6350">
            <a:solidFill>
              <a:srgbClr val="C7C7D0"/>
            </a:solidFill>
            <a:prstDash val="solid"/>
          </a:ln>
        </p:spPr>
      </p:sp>
      <p:sp>
        <p:nvSpPr>
          <p:cNvPr id="18" name="Shape 12"/>
          <p:cNvSpPr/>
          <p:nvPr/>
        </p:nvSpPr>
        <p:spPr>
          <a:xfrm>
            <a:off x="803652" y="4878189"/>
            <a:ext cx="407481" cy="407491"/>
          </a:xfrm>
          <a:prstGeom prst="ellipse">
            <a:avLst/>
          </a:prstGeom>
          <a:solidFill>
            <a:srgbClr val="1B1B27"/>
          </a:solidFill>
          <a:ln/>
        </p:spPr>
      </p:sp>
      <p:pic>
        <p:nvPicPr>
          <p:cNvPr id="19"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5667" y="4990207"/>
            <a:ext cx="183352" cy="183356"/>
          </a:xfrm>
          <a:prstGeom prst="rect">
            <a:avLst/>
          </a:prstGeom>
        </p:spPr>
      </p:pic>
      <p:sp>
        <p:nvSpPr>
          <p:cNvPr id="20" name="Text 13"/>
          <p:cNvSpPr/>
          <p:nvPr/>
        </p:nvSpPr>
        <p:spPr>
          <a:xfrm>
            <a:off x="803652" y="5383312"/>
            <a:ext cx="6012506" cy="212328"/>
          </a:xfrm>
          <a:prstGeom prst="rect">
            <a:avLst/>
          </a:prstGeom>
          <a:noFill/>
          <a:ln/>
        </p:spPr>
        <p:txBody>
          <a:bodyPr wrap="none" lIns="0" tIns="0" rIns="0" bIns="0" rtlCol="0" anchor="t"/>
          <a:lstStyle/>
          <a:p>
            <a:pPr algn="l" indent="0" marL="0">
              <a:lnSpc>
                <a:spcPct val="104000"/>
              </a:lnSpc>
              <a:buNone/>
            </a:pPr>
            <a:r>
              <a:rPr lang="hi-IN" altLang="en-US" sz="1300" dirty="0">
                <a:solidFill>
                  <a:srgbClr val="3C3939"/>
                </a:solidFill>
                <a:latin typeface="Raleway" pitchFamily="34" charset="0"/>
                <a:ea typeface="Raleway" pitchFamily="34" charset="-122"/>
                <a:cs typeface="Raleway" pitchFamily="34" charset="-120"/>
              </a:rPr>
              <a:t>बंधुत्व का निर्माण</a:t>
            </a:r>
            <a:endParaRPr lang="hi-IN" sz="1300" dirty="0"/>
          </a:p>
        </p:txBody>
      </p:sp>
      <p:sp>
        <p:nvSpPr>
          <p:cNvPr id="21" name="Shape 14"/>
          <p:cNvSpPr/>
          <p:nvPr/>
        </p:nvSpPr>
        <p:spPr>
          <a:xfrm>
            <a:off x="661475" y="5847655"/>
            <a:ext cx="6296860" cy="440035"/>
          </a:xfrm>
          <a:prstGeom prst="roundRect">
            <a:avLst>
              <a:gd name="adj" fmla="val 12967"/>
            </a:avLst>
          </a:prstGeom>
          <a:solidFill>
            <a:srgbClr val="E1E1EA"/>
          </a:solidFill>
          <a:ln/>
        </p:spPr>
      </p:sp>
      <p:pic>
        <p:nvPicPr>
          <p:cNvPr id="22" name="Image 5" descr="preencoded.png">    </p:cNvPr>
          <p:cNvPicPr>
            <a:picLocks noChangeAspect="1"/>
          </p:cNvPicPr>
          <p:nvPr/>
        </p:nvPicPr>
        <p:blipFill>
          <a:blip r:embed="rId10"/>
          <a:stretch>
            <a:fillRect/>
          </a:stretch>
        </p:blipFill>
        <p:spPr>
          <a:xfrm>
            <a:off x="797302" y="5987355"/>
            <a:ext cx="169759" cy="135830"/>
          </a:xfrm>
          <a:prstGeom prst="rect">
            <a:avLst/>
          </a:prstGeom>
        </p:spPr>
      </p:pic>
      <p:sp>
        <p:nvSpPr>
          <p:cNvPr id="23" name="Text 15"/>
          <p:cNvSpPr/>
          <p:nvPr/>
        </p:nvSpPr>
        <p:spPr>
          <a:xfrm>
            <a:off x="1102888" y="5980143"/>
            <a:ext cx="6329204" cy="186730"/>
          </a:xfrm>
          <a:prstGeom prst="rect">
            <a:avLst/>
          </a:prstGeom>
          <a:noFill/>
          <a:ln/>
        </p:spPr>
        <p:txBody>
          <a:bodyPr wrap="none" lIns="0" tIns="0" rIns="0" bIns="0" rtlCol="0" anchor="t"/>
          <a:lstStyle/>
          <a:p>
            <a:pPr algn="l" indent="0" marL="0">
              <a:lnSpc>
                <a:spcPct val="115000"/>
              </a:lnSpc>
              <a:buNone/>
            </a:pPr>
            <a:r>
              <a:rPr lang="hi-IN" altLang="en-US" sz="1050" dirty="0">
                <a:solidFill>
                  <a:srgbClr val="000000"/>
                </a:solidFill>
                <a:latin typeface="Roboto" pitchFamily="34" charset="0"/>
                <a:ea typeface="Roboto" pitchFamily="34" charset="-122"/>
                <a:cs typeface="Roboto" pitchFamily="34" charset="-120"/>
              </a:rPr>
              <a:t>ये मूल्य हमारी विरासत हैं — इनका संरक्षण और संवर्धन प्रत्येक भारतीय नागरिक का संवैधानिक और नैतिक कर्तव्य है।</a:t>
            </a:r>
            <a:endParaRPr lang="hi-IN"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2026-10-07T07:46:58Z</dcterms:created>
  <dcterms:modified xsi:type="dcterms:W3CDTF">2026-10-07T07:46:58Z</dcterms:modified>
</cp:coreProperties>
</file>