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ECEC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image" Target="../media/image-4-1.png"/><Relationship Id="rId4" Type="http://schemas.openxmlformats.org/officeDocument/2006/relationships/image" Target="../media/image-4-2.svg"/><Relationship Id="rId5" Type="http://schemas.openxmlformats.org/officeDocument/2006/relationships/image" Target="../media/image-4-1.png"/><Relationship Id="rId6" Type="http://schemas.openxmlformats.org/officeDocument/2006/relationships/image" Target="../media/image-4-2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2.png"/><Relationship Id="rId5" Type="http://schemas.openxmlformats.org/officeDocument/2006/relationships/image" Target="../media/image-14-3.svg"/><Relationship Id="rId6" Type="http://schemas.openxmlformats.org/officeDocument/2006/relationships/image" Target="../media/image-14-6.png"/><Relationship Id="rId7" Type="http://schemas.openxmlformats.org/officeDocument/2006/relationships/image" Target="../media/image-14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19474"/>
            <a:ext cx="6296860" cy="17719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Parliamentary vs Presidential Systems: A Global Comparison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661475" y="4154289"/>
            <a:ext cx="629686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How the structure of government shapes the fate of nations — a deep dive into the world's two dominant models of democratic governance.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211325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Defining the Foundations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661475" y="2064841"/>
            <a:ext cx="3053877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856832" y="2260203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Executive Power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56832" y="2668885"/>
            <a:ext cx="2663163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Who holds the mandate to govern — elected directly by the people or drawn from the legislature?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3904359" y="2064841"/>
            <a:ext cx="3053976" cy="2009080"/>
          </a:xfrm>
          <a:prstGeom prst="roundRect">
            <a:avLst>
              <a:gd name="adj" fmla="val 395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099715" y="2260203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Legislative Relationship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099715" y="2668885"/>
            <a:ext cx="2663262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Fusion of powers in parliamentary systems vs. strict separation in presidential models.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661475" y="4262934"/>
            <a:ext cx="6296860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56832" y="4458295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Governance Goals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856832" y="4866977"/>
            <a:ext cx="5906146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system must balance stability, democratic accountability, and broad political representation.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8335"/>
            <a:ext cx="101984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867723"/>
            <a:ext cx="140262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CHAPTER 1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19167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Parliamentary Architecture</a:t>
            </a:r>
            <a:endParaRPr lang="en-US" sz="37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2295227"/>
            <a:ext cx="3504219" cy="350430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33201" y="2242921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Core Concept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4633201" y="2718495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executive branch is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selected from within the legislature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creating an intrinsic bond between the two branches of government.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633201" y="3521057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Mutual Dependence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4633201" y="3996630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Government can only function as long as it retains the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confidence of the legislative majority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a continuous democratic test.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633201" y="4799193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Accountability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4633201" y="5274766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Oversight is embedded through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question time, committee scrutiny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and the ultimate weapon: votes of no confidence.</a:t>
            </a:r>
            <a:endParaRPr lang="en-US" sz="14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49161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Prime Minister: Real vs Formal Power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439690"/>
            <a:ext cx="3496877" cy="294729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77479" y="2654102"/>
            <a:ext cx="296646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Prime Minister — Active Executive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977479" y="3358059"/>
            <a:ext cx="296646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PM is the true engine of government: setting legislative agenda, commanding cabinet, and directing national policy with party backing.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439690"/>
            <a:ext cx="3496877" cy="2947293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663363" y="2654102"/>
            <a:ext cx="2966467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Head of State — Ceremonial Role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663363" y="3358059"/>
            <a:ext cx="2966467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Monarchs or presidents in parliamentary systems serve as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symbolic figureheads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embodying national identity without wielding executive authority.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439690"/>
            <a:ext cx="3496877" cy="294729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349247" y="2654102"/>
            <a:ext cx="296646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Why It Works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349247" y="3062784"/>
            <a:ext cx="296646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Strong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party discipline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ensures policy flows efficiently from election manifesto to enacted law, with minimal institutional friction.</a:t>
            </a:r>
            <a:endParaRPr lang="en-US" sz="14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21581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Parliamentary Case Study: The Indian Model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445981" y="2165747"/>
            <a:ext cx="25399" cy="3991273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5" name="Shape 2"/>
          <p:cNvSpPr/>
          <p:nvPr/>
        </p:nvSpPr>
        <p:spPr>
          <a:xfrm>
            <a:off x="5633202" y="2365673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6" name="Shape 3"/>
          <p:cNvSpPr/>
          <p:nvPr/>
        </p:nvSpPr>
        <p:spPr>
          <a:xfrm>
            <a:off x="5233360" y="2165747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304251" y="2201168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6391016" y="2230636"/>
            <a:ext cx="513920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Colonial Roots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6391016" y="2639318"/>
            <a:ext cx="513920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Legislative reforms under the Acts of 1919 and 1935 laid the groundwork for representative governance.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633202" y="3822105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1" name="Shape 8"/>
          <p:cNvSpPr/>
          <p:nvPr/>
        </p:nvSpPr>
        <p:spPr>
          <a:xfrm>
            <a:off x="5233360" y="3622179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2" name="Text 9"/>
          <p:cNvSpPr/>
          <p:nvPr/>
        </p:nvSpPr>
        <p:spPr>
          <a:xfrm>
            <a:off x="5304251" y="3657600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2200" dirty="0"/>
          </a:p>
        </p:txBody>
      </p:sp>
      <p:sp>
        <p:nvSpPr>
          <p:cNvPr id="13" name="Text 10"/>
          <p:cNvSpPr/>
          <p:nvPr/>
        </p:nvSpPr>
        <p:spPr>
          <a:xfrm>
            <a:off x="6391016" y="3687068"/>
            <a:ext cx="513920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Strategic Choice at Independence</a:t>
            </a:r>
            <a:endParaRPr lang="en-US" sz="1850" dirty="0"/>
          </a:p>
        </p:txBody>
      </p:sp>
      <p:sp>
        <p:nvSpPr>
          <p:cNvPr id="14" name="Text 11"/>
          <p:cNvSpPr/>
          <p:nvPr/>
        </p:nvSpPr>
        <p:spPr>
          <a:xfrm>
            <a:off x="6391016" y="4095750"/>
            <a:ext cx="513920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parliamentary model was chosen to accommodate India's vast social, linguistic, and regional diversity.</a:t>
            </a:r>
            <a:endParaRPr lang="en-US" sz="1450" dirty="0"/>
          </a:p>
        </p:txBody>
      </p:sp>
      <p:sp>
        <p:nvSpPr>
          <p:cNvPr id="15" name="Shape 12"/>
          <p:cNvSpPr/>
          <p:nvPr/>
        </p:nvSpPr>
        <p:spPr>
          <a:xfrm>
            <a:off x="5633202" y="5278537"/>
            <a:ext cx="567021" cy="25400"/>
          </a:xfrm>
          <a:prstGeom prst="roundRect">
            <a:avLst>
              <a:gd name="adj" fmla="val 49999"/>
            </a:avLst>
          </a:prstGeom>
          <a:solidFill>
            <a:srgbClr val="C7C7D0"/>
          </a:solidFill>
          <a:ln/>
        </p:spPr>
      </p:sp>
      <p:sp>
        <p:nvSpPr>
          <p:cNvPr id="16" name="Shape 13"/>
          <p:cNvSpPr/>
          <p:nvPr/>
        </p:nvSpPr>
        <p:spPr>
          <a:xfrm>
            <a:off x="5233360" y="5078611"/>
            <a:ext cx="425241" cy="425252"/>
          </a:xfrm>
          <a:prstGeom prst="roundRect">
            <a:avLst>
              <a:gd name="adj" fmla="val 18669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5304251" y="5114032"/>
            <a:ext cx="283461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6391016" y="5143500"/>
            <a:ext cx="513920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Dual Executive Structure</a:t>
            </a:r>
            <a:endParaRPr lang="en-US" sz="1850" dirty="0"/>
          </a:p>
        </p:txBody>
      </p:sp>
      <p:sp>
        <p:nvSpPr>
          <p:cNvPr id="19" name="Text 16"/>
          <p:cNvSpPr/>
          <p:nvPr/>
        </p:nvSpPr>
        <p:spPr>
          <a:xfrm>
            <a:off x="6391016" y="5552182"/>
            <a:ext cx="513920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Political ministers provide direction; a permanent civil service ensures continuity and institutional memory.</a:t>
            </a:r>
            <a:endParaRPr lang="en-US" sz="14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08335"/>
            <a:ext cx="1019844" cy="287139"/>
          </a:xfrm>
          <a:prstGeom prst="roundRect">
            <a:avLst>
              <a:gd name="adj" fmla="val 22118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74879" y="867723"/>
            <a:ext cx="1402620" cy="1738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1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CHAPTER 2</a:t>
            </a:r>
            <a:endParaRPr lang="en-US" sz="1150" dirty="0"/>
          </a:p>
        </p:txBody>
      </p:sp>
      <p:sp>
        <p:nvSpPr>
          <p:cNvPr id="4" name="Text 2"/>
          <p:cNvSpPr/>
          <p:nvPr/>
        </p:nvSpPr>
        <p:spPr>
          <a:xfrm>
            <a:off x="661475" y="119167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Presidential Alternative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661475" y="2242921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Independent Selection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2718495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executive and legislature are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elected separately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by the people, each carrying its own mandate — neither branch depends on the other for its survival.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661475" y="3521057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Single Executive Authority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661475" y="3996630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President functions as both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Head of State and Head of Government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concentrating executive power within a single elected office.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661475" y="4799193"/>
            <a:ext cx="6903269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Fixed Terms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661475" y="5274766"/>
            <a:ext cx="6903269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Guaranteed tenure delivers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policy stability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but risks political gridlock when the president and legislature belong to opposing parties.</a:t>
            </a:r>
            <a:endParaRPr lang="en-US" sz="1450" dirty="0"/>
          </a:p>
        </p:txBody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2295227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801676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Power of the Presidency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49748"/>
            <a:ext cx="472468" cy="47248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Popular Mandate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61475" y="386715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Direct election grants the president a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powerful national legitimacy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that no parliamentary executive can fully replicate.</a:t>
            </a:r>
            <a:endParaRPr lang="en-US" sz="14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63135" y="2749748"/>
            <a:ext cx="472468" cy="47248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63135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Institutional Independence</a:t>
            </a:r>
            <a:endParaRPr lang="en-US" sz="1850" dirty="0"/>
          </a:p>
        </p:txBody>
      </p:sp>
      <p:sp>
        <p:nvSpPr>
          <p:cNvPr id="8" name="Text 4"/>
          <p:cNvSpPr/>
          <p:nvPr/>
        </p:nvSpPr>
        <p:spPr>
          <a:xfrm>
            <a:off x="4363135" y="386715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president operates free from the legislative agenda, enabling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long-term planning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without constant parliamentary approval.</a:t>
            </a:r>
            <a:endParaRPr lang="en-US" sz="14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64794" y="2749748"/>
            <a:ext cx="472468" cy="472480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64794" y="3458468"/>
            <a:ext cx="346542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Checks &amp; Balances</a:t>
            </a:r>
            <a:endParaRPr lang="en-US" sz="1850" dirty="0"/>
          </a:p>
        </p:txBody>
      </p:sp>
      <p:sp>
        <p:nvSpPr>
          <p:cNvPr id="11" name="Text 6"/>
          <p:cNvSpPr/>
          <p:nvPr/>
        </p:nvSpPr>
        <p:spPr>
          <a:xfrm>
            <a:off x="8064794" y="3867150"/>
            <a:ext cx="3465426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Veto powers, treaty ratification authority, and key appointments create a robust system that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constrains unchecked power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1719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Comparative Snapshot</a:t>
            </a:r>
            <a:endParaRPr lang="en-US" sz="37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2265263"/>
          <a:ext cx="10868745" cy="914400"/>
        </p:xfrm>
        <a:graphic>
          <a:graphicData uri="http://schemas.openxmlformats.org/drawingml/2006/table">
            <a:tbl>
              <a:tblPr/>
              <a:tblGrid>
                <a:gridCol w="2717186"/>
                <a:gridCol w="4021444"/>
                <a:gridCol w="4130115"/>
              </a:tblGrid>
              <a:tr h="54509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Feature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b="1" dirty="0">
                          <a:solidFill>
                            <a:srgbClr val="FFFFFF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Parliamentary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1B1B2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1B27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b="1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Presidential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Executive Head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Dual: PM + Ceremonial Head of State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Single: President holds both roles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Tenure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Uncertain — subject to no-confidence vote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Fixed constitutional term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Cabinet Members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Must be elected members of parliament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Appointed independently, not legislators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826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Executive Source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Drawn from legislative majority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Separately and directly elected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509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Accountability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Continuous parliamentary scrutiny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50" dirty="0">
                          <a:solidFill>
                            <a:srgbClr val="3C3939"/>
                          </a:solidFill>
                          <a:latin typeface="Roboto" pitchFamily="34" charset="0"/>
                          <a:ea typeface="Roboto" pitchFamily="34" charset="-122"/>
                          <a:cs typeface="Roboto" pitchFamily="34" charset="-120"/>
                        </a:rPr>
                        <a:t>Periodic electoral accountability</a:t>
                      </a:r>
                      <a:endParaRPr lang="en-US" sz="1450" dirty="0">
                        <a:latin typeface="Roboto" charset="0"/>
                        <a:ea typeface="Roboto" charset="0"/>
                        <a:cs typeface="Roboto" charset="0"/>
                      </a:endParaRPr>
                    </a:p>
                  </a:txBody>
                  <a:tcPr marL="189018" marR="189018" marT="6350" marB="6350" anchor="ctr">
                    <a:lnL w="12700" cap="flat" cmpd="sng" algn="ctr">
                      <a:solidFill>
                        <a:srgbClr val="FEFEF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7C7D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519807"/>
            <a:ext cx="509575" cy="143470"/>
          </a:xfrm>
          <a:prstGeom prst="roundRect">
            <a:avLst>
              <a:gd name="adj" fmla="val 22134"/>
            </a:avLst>
          </a:prstGeom>
          <a:solidFill>
            <a:srgbClr val="E1E1EA"/>
          </a:solidFill>
          <a:ln/>
        </p:spPr>
      </p:sp>
      <p:sp>
        <p:nvSpPr>
          <p:cNvPr id="3" name="Text 1"/>
          <p:cNvSpPr/>
          <p:nvPr/>
        </p:nvSpPr>
        <p:spPr>
          <a:xfrm>
            <a:off x="718127" y="549452"/>
            <a:ext cx="1005855" cy="869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5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CHAPTER 3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90842"/>
            <a:ext cx="1086874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Hybrid Dynamics</a:t>
            </a:r>
            <a:endParaRPr lang="en-US" sz="18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101328"/>
            <a:ext cx="5319083" cy="53192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217487" y="3144630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Semi-Presidential Reality</a:t>
            </a:r>
            <a:endParaRPr lang="en-US" sz="900" dirty="0"/>
          </a:p>
        </p:txBody>
      </p:sp>
      <p:sp>
        <p:nvSpPr>
          <p:cNvPr id="7" name="Text 4"/>
          <p:cNvSpPr/>
          <p:nvPr/>
        </p:nvSpPr>
        <p:spPr>
          <a:xfrm>
            <a:off x="6217487" y="3338536"/>
            <a:ext cx="5319083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Countries like 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France and Russia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blend both models — a directly elected president shares executive authority with a prime minister accountable to parliament.</a:t>
            </a:r>
            <a:endParaRPr lang="en-US" sz="700" dirty="0"/>
          </a:p>
        </p:txBody>
      </p:sp>
      <p:sp>
        <p:nvSpPr>
          <p:cNvPr id="8" name="Text 5"/>
          <p:cNvSpPr/>
          <p:nvPr/>
        </p:nvSpPr>
        <p:spPr>
          <a:xfrm>
            <a:off x="6217487" y="3613538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Competing Authority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217487" y="3807443"/>
            <a:ext cx="5928668" cy="1134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the president and PM come from opposing parties, 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"cohabitation"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creates tension, negotiation, and occasional paralysis.</a:t>
            </a:r>
            <a:endParaRPr lang="en-US" sz="700" dirty="0"/>
          </a:p>
        </p:txBody>
      </p:sp>
      <p:sp>
        <p:nvSpPr>
          <p:cNvPr id="10" name="Text 7"/>
          <p:cNvSpPr/>
          <p:nvPr/>
        </p:nvSpPr>
        <p:spPr>
          <a:xfrm>
            <a:off x="6217487" y="3969038"/>
            <a:ext cx="5319083" cy="1476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9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Global Adaptability</a:t>
            </a:r>
            <a:endParaRPr lang="en-US" sz="900" dirty="0"/>
          </a:p>
        </p:txBody>
      </p:sp>
      <p:sp>
        <p:nvSpPr>
          <p:cNvPr id="11" name="Text 8"/>
          <p:cNvSpPr/>
          <p:nvPr/>
        </p:nvSpPr>
        <p:spPr>
          <a:xfrm>
            <a:off x="6217487" y="4162944"/>
            <a:ext cx="5319083" cy="226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Emerging democracies often choose hybrid models to balance strong leadership with parliamentary checks, tailoring structures to local political culture.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551273"/>
            <a:ext cx="6296860" cy="11443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6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Case for Parliamentary Stability</a:t>
            </a:r>
            <a:endParaRPr lang="en-US" sz="3600" dirty="0"/>
          </a:p>
        </p:txBody>
      </p:sp>
      <p:sp>
        <p:nvSpPr>
          <p:cNvPr id="4" name="Text 1"/>
          <p:cNvSpPr/>
          <p:nvPr/>
        </p:nvSpPr>
        <p:spPr>
          <a:xfrm>
            <a:off x="5822606" y="2005707"/>
            <a:ext cx="570761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Flexibility in Leadership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5822606" y="2398117"/>
            <a:ext cx="5707614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Underperforming leaders can be replaced swiftly through votes of no confidence — the system self-corrects without waiting for an election cycle.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822606" y="3681016"/>
            <a:ext cx="570761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Cohesive Governance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822606" y="4073426"/>
            <a:ext cx="5707614" cy="5768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Party-led executive ensures the government and its legislative majority share aligned goals, accelerating policy from debate to law.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822606" y="5067895"/>
            <a:ext cx="5707614" cy="2860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Citizen Responsiveness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822606" y="5460305"/>
            <a:ext cx="5707614" cy="8652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1000"/>
              </a:lnSpc>
              <a:buNone/>
            </a:pPr>
            <a:r>
              <a:rPr lang="en-US" sz="14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continuous link between the electorate, elected MPs, and the cabinet keeps governance anchored to public sentiment and changing needs.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283854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Case for Presidential Strength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231926"/>
            <a:ext cx="3496877" cy="3362821"/>
          </a:xfrm>
          <a:prstGeom prst="roundRect">
            <a:avLst>
              <a:gd name="adj" fmla="val 236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56832" y="2427288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2800" y="2583160"/>
            <a:ext cx="255085" cy="25509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56832" y="3183334"/>
            <a:ext cx="3106164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Stability Through Fixed Terms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856832" y="3887291"/>
            <a:ext cx="31061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Guaranteed tenure removes constant political maneuvering, enabling leaders to pursue long-term national strategies without fear of sudden removal.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4347359" y="2231926"/>
            <a:ext cx="3496877" cy="3362821"/>
          </a:xfrm>
          <a:prstGeom prst="roundRect">
            <a:avLst>
              <a:gd name="adj" fmla="val 236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4542716" y="2427288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98684" y="2583160"/>
            <a:ext cx="255085" cy="25509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542716" y="3183334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Singular National Mandate</a:t>
            </a:r>
            <a:endParaRPr lang="en-US" sz="1850" dirty="0"/>
          </a:p>
        </p:txBody>
      </p:sp>
      <p:sp>
        <p:nvSpPr>
          <p:cNvPr id="12" name="Text 8"/>
          <p:cNvSpPr/>
          <p:nvPr/>
        </p:nvSpPr>
        <p:spPr>
          <a:xfrm>
            <a:off x="4542716" y="3592016"/>
            <a:ext cx="31061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directly elected president embodies a unified national vision — transcending party factions to represent all citizens with a clear policy direction.</a:t>
            </a:r>
            <a:endParaRPr lang="en-US" sz="1450" dirty="0"/>
          </a:p>
        </p:txBody>
      </p:sp>
      <p:sp>
        <p:nvSpPr>
          <p:cNvPr id="13" name="Shape 9"/>
          <p:cNvSpPr/>
          <p:nvPr/>
        </p:nvSpPr>
        <p:spPr>
          <a:xfrm>
            <a:off x="8033244" y="2231926"/>
            <a:ext cx="3496877" cy="3362821"/>
          </a:xfrm>
          <a:prstGeom prst="roundRect">
            <a:avLst>
              <a:gd name="adj" fmla="val 2361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228600" y="2427288"/>
            <a:ext cx="567021" cy="567035"/>
          </a:xfrm>
          <a:prstGeom prst="ellipse">
            <a:avLst/>
          </a:prstGeom>
          <a:solidFill>
            <a:srgbClr val="1B1B27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84568" y="2583160"/>
            <a:ext cx="255085" cy="25509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8228600" y="3183334"/>
            <a:ext cx="310616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Institutional Integrity</a:t>
            </a:r>
            <a:endParaRPr lang="en-US" sz="1850" dirty="0"/>
          </a:p>
        </p:txBody>
      </p:sp>
      <p:sp>
        <p:nvSpPr>
          <p:cNvPr id="17" name="Text 12"/>
          <p:cNvSpPr/>
          <p:nvPr/>
        </p:nvSpPr>
        <p:spPr>
          <a:xfrm>
            <a:off x="8228600" y="3592016"/>
            <a:ext cx="3106164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 strict separation of powers prevents any one branch from dominating — the legislature, executive, and judiciary operate as genuine co-equals.</a:t>
            </a:r>
            <a:endParaRPr lang="en-US" sz="14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8599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Hidden Costs of Presidentialism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052141"/>
            <a:ext cx="2175019" cy="3627735"/>
          </a:xfrm>
          <a:prstGeom prst="roundRect">
            <a:avLst>
              <a:gd name="adj" fmla="val 365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75881" y="2266553"/>
            <a:ext cx="17462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Deadlock Risk</a:t>
            </a:r>
            <a:endParaRPr lang="en-US" sz="1850" dirty="0"/>
          </a:p>
        </p:txBody>
      </p:sp>
      <p:sp>
        <p:nvSpPr>
          <p:cNvPr id="5" name="Text 3"/>
          <p:cNvSpPr/>
          <p:nvPr/>
        </p:nvSpPr>
        <p:spPr>
          <a:xfrm>
            <a:off x="875881" y="3046115"/>
            <a:ext cx="1746206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the executive and legislature are controlled by opposing parties, governance can grind to a halt — budgets stall, reforms fail.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3025501" y="2052141"/>
            <a:ext cx="2175118" cy="3627735"/>
          </a:xfrm>
          <a:prstGeom prst="roundRect">
            <a:avLst>
              <a:gd name="adj" fmla="val 365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239907" y="2266553"/>
            <a:ext cx="174630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Rigid Tenure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3239907" y="2750840"/>
            <a:ext cx="1746306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Fixed terms can trap a nation with deeply unpopular leadership, with no constitutional mechanism for early removal short of impeachment.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5389626" y="2052141"/>
            <a:ext cx="2175118" cy="3627735"/>
          </a:xfrm>
          <a:prstGeom prst="roundRect">
            <a:avLst>
              <a:gd name="adj" fmla="val 3650"/>
            </a:avLst>
          </a:prstGeom>
          <a:solidFill>
            <a:srgbClr val="FFFFFF">
              <a:alpha val="95000"/>
            </a:srgbClr>
          </a:solidFill>
          <a:ln w="25399">
            <a:solidFill>
              <a:srgbClr val="C7C7D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604032" y="2266553"/>
            <a:ext cx="1746306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</a:t>
            </a:r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 Winner-Takes-All</a:t>
            </a:r>
            <a:endParaRPr lang="en-US" sz="1850" dirty="0"/>
          </a:p>
        </p:txBody>
      </p:sp>
      <p:sp>
        <p:nvSpPr>
          <p:cNvPr id="11" name="Text 9"/>
          <p:cNvSpPr/>
          <p:nvPr/>
        </p:nvSpPr>
        <p:spPr>
          <a:xfrm>
            <a:off x="5604032" y="3046115"/>
            <a:ext cx="1746306" cy="24193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concentration of power in a single office can breed perceptions of autocracy and marginalise minority political voices entirely.</a:t>
            </a:r>
            <a:endParaRPr lang="en-US" sz="1450" dirty="0"/>
          </a:p>
        </p:txBody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32251" y="2113855"/>
            <a:ext cx="3504219" cy="350430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713471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Evaluating Global Performance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661475" y="266154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01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61475" y="2957413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3102670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Consensus vs Majoritarian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661475" y="3511352"/>
            <a:ext cx="349687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Proportional electoral systems tend to favour parliamentary models; first-past-the-post systems may align better with presidential structures.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4347359" y="266154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02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347359" y="2957413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9" name="Text 7"/>
          <p:cNvSpPr/>
          <p:nvPr/>
        </p:nvSpPr>
        <p:spPr>
          <a:xfrm>
            <a:off x="4347359" y="3102670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Role of Interest Groups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347359" y="3511352"/>
            <a:ext cx="3496877" cy="1209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Parliamentary caucuses and organised interest groups shape policy differently in each system — coalition negotiations vs. executive lobbying.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8033244" y="2661543"/>
            <a:ext cx="378014" cy="2362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03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33244" y="2957413"/>
            <a:ext cx="3496877" cy="25400"/>
          </a:xfrm>
          <a:prstGeom prst="rect">
            <a:avLst/>
          </a:prstGeom>
          <a:solidFill>
            <a:srgbClr val="1B1B27"/>
          </a:solidFill>
          <a:ln/>
        </p:spPr>
      </p:sp>
      <p:sp>
        <p:nvSpPr>
          <p:cNvPr id="13" name="Text 11"/>
          <p:cNvSpPr/>
          <p:nvPr/>
        </p:nvSpPr>
        <p:spPr>
          <a:xfrm>
            <a:off x="8033244" y="3102670"/>
            <a:ext cx="349687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Context-Dependent Outcomes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033244" y="3511352"/>
            <a:ext cx="349687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No single system outperforms universally. Culture, history, institutional trust, and civil society strength all determine which model delivers better governance.</a:t>
            </a:r>
            <a:endParaRPr lang="en-US" sz="14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58590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Modern Governance Challenges</a:t>
            </a:r>
            <a:endParaRPr lang="en-US" sz="37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07961" y="2177355"/>
            <a:ext cx="3055663" cy="227399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473166" y="2202755"/>
            <a:ext cx="2790458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Divided Government</a:t>
            </a:r>
            <a:endParaRPr lang="en-US" sz="1850" dirty="0"/>
          </a:p>
        </p:txBody>
      </p:sp>
      <p:sp>
        <p:nvSpPr>
          <p:cNvPr id="6" name="Text 2"/>
          <p:cNvSpPr/>
          <p:nvPr/>
        </p:nvSpPr>
        <p:spPr>
          <a:xfrm>
            <a:off x="5473166" y="2611438"/>
            <a:ext cx="2790458" cy="18145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When the executive and legislature are at odds, critical legislation on climate, healthcare, and economic reform can be delayed for years, deepening public cynicism.</a:t>
            </a:r>
            <a:endParaRPr lang="en-US" sz="145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4458" y="2177355"/>
            <a:ext cx="3055762" cy="227399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8739663" y="2202755"/>
            <a:ext cx="2790557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Rising Party Influence</a:t>
            </a:r>
            <a:endParaRPr lang="en-US" sz="1850" dirty="0"/>
          </a:p>
        </p:txBody>
      </p:sp>
      <p:sp>
        <p:nvSpPr>
          <p:cNvPr id="9" name="Text 4"/>
          <p:cNvSpPr/>
          <p:nvPr/>
        </p:nvSpPr>
        <p:spPr>
          <a:xfrm>
            <a:off x="8739663" y="2611438"/>
            <a:ext cx="2790557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Increasingly disciplined party machinery constrains individual legislators — both systems face the tension between party loyalty and independent representation.</a:t>
            </a:r>
            <a:endParaRPr lang="en-US" sz="145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07961" y="4778573"/>
            <a:ext cx="6322259" cy="136673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473166" y="4803973"/>
            <a:ext cx="605705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Evolving Head of State</a:t>
            </a:r>
            <a:endParaRPr lang="en-US" sz="1850" dirty="0"/>
          </a:p>
        </p:txBody>
      </p:sp>
      <p:sp>
        <p:nvSpPr>
          <p:cNvPr id="12" name="Text 6"/>
          <p:cNvSpPr/>
          <p:nvPr/>
        </p:nvSpPr>
        <p:spPr>
          <a:xfrm>
            <a:off x="5473166" y="5212655"/>
            <a:ext cx="6057054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In the 21st century, even ceremonial heads of state wield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soft power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as moral authorities, crisis communicators, and symbols of national unity during turmoil.</a:t>
            </a:r>
            <a:endParaRPr lang="en-US" sz="14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325228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Conclusion: The Future of Democracy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661475" y="2273300"/>
            <a:ext cx="10868745" cy="2311499"/>
          </a:xfrm>
          <a:prstGeom prst="roundRect">
            <a:avLst>
              <a:gd name="adj" fmla="val 3434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67825" y="2279650"/>
            <a:ext cx="3618616" cy="2298799"/>
          </a:xfrm>
          <a:custGeom>
            <a:avLst/>
            <a:gdLst/>
            <a:ahLst/>
            <a:cxnLst/>
            <a:rect l="l" t="t" r="r" b="b"/>
            <a:pathLst>
              <a:path w="3618616" h="2298799">
                <a:moveTo>
                  <a:pt x="66156" y="0"/>
                </a:moveTo>
                <a:lnTo>
                  <a:pt x="3618616" y="0"/>
                </a:lnTo>
                <a:lnTo>
                  <a:pt x="3618616" y="2298799"/>
                </a:lnTo>
                <a:lnTo>
                  <a:pt x="66156" y="2298799"/>
                </a:lnTo>
                <a:arcTo hR="66158" wR="66156" stAng="5400000" swAng="5400000"/>
                <a:lnTo>
                  <a:pt x="0" y="66158"/>
                </a:lnTo>
                <a:arcTo hR="66158" wR="66156" stAng="10800000" swAng="5400000"/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5" name="Text 3"/>
          <p:cNvSpPr/>
          <p:nvPr/>
        </p:nvSpPr>
        <p:spPr>
          <a:xfrm>
            <a:off x="856832" y="2468662"/>
            <a:ext cx="324060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No Perfect System</a:t>
            </a:r>
            <a:endParaRPr lang="en-US" sz="1850" dirty="0"/>
          </a:p>
        </p:txBody>
      </p:sp>
      <p:sp>
        <p:nvSpPr>
          <p:cNvPr id="6" name="Text 4"/>
          <p:cNvSpPr/>
          <p:nvPr/>
        </p:nvSpPr>
        <p:spPr>
          <a:xfrm>
            <a:off x="856832" y="2877344"/>
            <a:ext cx="3240602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Every model involves trade-offs between efficiency, representation, and oversight. The ideal system is the one best suited to a nation's unique social fabric.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4286440" y="2279650"/>
            <a:ext cx="3618715" cy="2298799"/>
          </a:xfrm>
          <a:prstGeom prst="rect">
            <a:avLst/>
          </a:prstGeom>
          <a:solidFill>
            <a:srgbClr val="E1E1EA"/>
          </a:solidFill>
          <a:ln/>
        </p:spPr>
      </p:sp>
      <p:sp>
        <p:nvSpPr>
          <p:cNvPr id="8" name="Shape 6"/>
          <p:cNvSpPr/>
          <p:nvPr/>
        </p:nvSpPr>
        <p:spPr>
          <a:xfrm>
            <a:off x="4286440" y="2279650"/>
            <a:ext cx="25399" cy="2298799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9" name="Text 7"/>
          <p:cNvSpPr/>
          <p:nvPr/>
        </p:nvSpPr>
        <p:spPr>
          <a:xfrm>
            <a:off x="4475447" y="2468662"/>
            <a:ext cx="324070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The Path Forward</a:t>
            </a:r>
            <a:endParaRPr lang="en-US" sz="1850" dirty="0"/>
          </a:p>
        </p:txBody>
      </p:sp>
      <p:sp>
        <p:nvSpPr>
          <p:cNvPr id="10" name="Text 8"/>
          <p:cNvSpPr/>
          <p:nvPr/>
        </p:nvSpPr>
        <p:spPr>
          <a:xfrm>
            <a:off x="4475447" y="2877344"/>
            <a:ext cx="3240701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Democracies must remain willing to adapt — incorporating constitutional reforms, hybrid mechanisms, and civic innovations that reflect evolving aspirations.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7905155" y="2279650"/>
            <a:ext cx="3618715" cy="2298799"/>
          </a:xfrm>
          <a:custGeom>
            <a:avLst/>
            <a:gdLst/>
            <a:ahLst/>
            <a:cxnLst/>
            <a:rect l="l" t="t" r="r" b="b"/>
            <a:pathLst>
              <a:path w="3618715" h="2298799">
                <a:moveTo>
                  <a:pt x="0" y="0"/>
                </a:moveTo>
                <a:lnTo>
                  <a:pt x="3552558" y="0"/>
                </a:lnTo>
                <a:arcTo hR="66158" wR="66156" stAng="16200000" swAng="5400000"/>
                <a:lnTo>
                  <a:pt x="3618715" y="2232641"/>
                </a:lnTo>
                <a:arcTo hR="66158" wR="66156" stAng="0" swAng="5400000"/>
                <a:lnTo>
                  <a:pt x="0" y="2298799"/>
                </a:lnTo>
                <a:lnTo>
                  <a:pt x="0" y="0"/>
                </a:lnTo>
                <a:close/>
              </a:path>
            </a:pathLst>
          </a:custGeom>
          <a:solidFill>
            <a:srgbClr val="E1E1EA"/>
          </a:solidFill>
          <a:ln/>
        </p:spPr>
      </p:sp>
      <p:sp>
        <p:nvSpPr>
          <p:cNvPr id="12" name="Shape 10"/>
          <p:cNvSpPr/>
          <p:nvPr/>
        </p:nvSpPr>
        <p:spPr>
          <a:xfrm>
            <a:off x="7905155" y="2279650"/>
            <a:ext cx="25399" cy="2298799"/>
          </a:xfrm>
          <a:prstGeom prst="roundRect">
            <a:avLst>
              <a:gd name="adj" fmla="val 50001"/>
            </a:avLst>
          </a:prstGeom>
          <a:solidFill>
            <a:srgbClr val="C7C7D0"/>
          </a:solidFill>
          <a:ln/>
        </p:spPr>
      </p:sp>
      <p:sp>
        <p:nvSpPr>
          <p:cNvPr id="13" name="Text 11"/>
          <p:cNvSpPr/>
          <p:nvPr/>
        </p:nvSpPr>
        <p:spPr>
          <a:xfrm>
            <a:off x="8094162" y="2468662"/>
            <a:ext cx="3240701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Final Takeaway</a:t>
            </a:r>
            <a:endParaRPr lang="en-US" sz="1850" dirty="0"/>
          </a:p>
        </p:txBody>
      </p:sp>
      <p:sp>
        <p:nvSpPr>
          <p:cNvPr id="14" name="Text 12"/>
          <p:cNvSpPr/>
          <p:nvPr/>
        </p:nvSpPr>
        <p:spPr>
          <a:xfrm>
            <a:off x="8094162" y="2877344"/>
            <a:ext cx="3240701" cy="151209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 choice of governance structure is not merely academic — it fundamentally determines the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quality, responsiveness, and legitimacy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of national leadership.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61475" y="4797425"/>
            <a:ext cx="10868745" cy="755948"/>
          </a:xfrm>
          <a:prstGeom prst="roundRect">
            <a:avLst>
              <a:gd name="adj" fmla="val 10502"/>
            </a:avLst>
          </a:prstGeom>
          <a:solidFill>
            <a:srgbClr val="E1E1EA"/>
          </a:solidFill>
          <a:ln/>
        </p:spPr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482" y="5065117"/>
            <a:ext cx="236234" cy="189012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1275723" y="5033665"/>
            <a:ext cx="10675075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System design shapes national destiny — choose deliberately, govern responsibly.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2026-10-07T07:48:13Z</dcterms:created>
  <dcterms:modified xsi:type="dcterms:W3CDTF">2026-10-07T07:48:13Z</dcterms:modified>
</cp:coreProperties>
</file>